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18" r:id="rId4"/>
  </p:sldMasterIdLst>
  <p:notesMasterIdLst>
    <p:notesMasterId r:id="rId20"/>
  </p:notesMasterIdLst>
  <p:sldIdLst>
    <p:sldId id="256" r:id="rId5"/>
    <p:sldId id="260" r:id="rId6"/>
    <p:sldId id="257" r:id="rId7"/>
    <p:sldId id="262" r:id="rId8"/>
    <p:sldId id="258" r:id="rId9"/>
    <p:sldId id="267" r:id="rId10"/>
    <p:sldId id="266" r:id="rId11"/>
    <p:sldId id="270" r:id="rId12"/>
    <p:sldId id="259" r:id="rId13"/>
    <p:sldId id="261" r:id="rId14"/>
    <p:sldId id="269" r:id="rId15"/>
    <p:sldId id="263" r:id="rId16"/>
    <p:sldId id="264" r:id="rId17"/>
    <p:sldId id="272" r:id="rId18"/>
    <p:sldId id="273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C916DEB-7B30-4947-8749-095E54BFCC4B}" v="8" dt="2023-03-08T23:43:39.540"/>
    <p1510:client id="{2D57DC25-7981-434A-A9BC-2DFF3CF68DB1}" v="6" dt="2023-03-08T19:15:23.356"/>
    <p1510:client id="{3AB5EF2B-5846-4D31-8E83-69DE366A3820}" v="296" dt="2023-03-08T05:02:30.609"/>
    <p1510:client id="{462019CB-7923-4E2B-96FD-8AFA14B6F555}" v="12" dt="2023-03-08T23:44:33.596"/>
    <p1510:client id="{5177177A-5C00-4185-AEBC-892FB8782FB9}" v="1" dt="2023-03-08T16:13:48.095"/>
    <p1510:client id="{5A393A7D-EF49-1545-8DE9-A65CD5BD6E79}" v="778" dt="2023-03-08T05:38:43.056"/>
    <p1510:client id="{5A4AC95C-FCC9-0D4F-9B44-9DC7F9C81E99}" v="63" dt="2023-03-08T03:24:16.891"/>
    <p1510:client id="{637FB519-4A60-4037-A495-4816A7E85116}" v="326" dt="2023-03-08T16:12:58.801"/>
    <p1510:client id="{69F9522B-22BF-4236-82AB-021EF1DA5749}" v="111" dt="2023-03-08T19:20:05.931"/>
    <p1510:client id="{750EBA32-5C96-48FE-B578-D7BB67D2D888}" v="67" dt="2023-03-08T04:58:51.243"/>
    <p1510:client id="{D009A670-7E03-4F13-B111-EEE424121812}" v="390" dt="2023-03-08T08:13:59.178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/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D7BF18A-9EFD-45F5-B16E-25892A77A80D}" type="datetimeFigureOut">
              <a:t>10/11/2023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743B411-962D-4850-86CD-8FE5E01F8D2E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94443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cs typeface="Calibri"/>
              </a:rPr>
              <a:t>Hussain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743B411-962D-4850-86CD-8FE5E01F8D2E}" type="slidenum"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20187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cs typeface="Calibri"/>
              </a:rPr>
              <a:t>Amber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743B411-962D-4850-86CD-8FE5E01F8D2E}" type="slidenum"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793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cs typeface="Calibri"/>
              </a:rPr>
              <a:t>Verina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743B411-962D-4850-86CD-8FE5E01F8D2E}" type="slidenum"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31931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1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069CB8-F204-4D06-B913-C5A26A89888A}" type="datetimeFigureOut">
              <a:rPr lang="en-US" dirty="0"/>
              <a:t>10/11/2023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80851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B6E300-0A13-4A81-945A-7333C271A069}" type="datetimeFigureOut">
              <a:rPr lang="en-US" dirty="0"/>
              <a:t>10/11/2023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47386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671962-1EA4-46E7-BCB0-F36CE46D1A59}" type="datetimeFigureOut">
              <a:rPr lang="en-US" dirty="0"/>
              <a:t>10/11/2023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80467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0BB376-B19C-488D-ABEB-03C7E6E9E3E0}" type="datetimeFigureOut">
              <a:rPr lang="en-US" dirty="0"/>
              <a:t>10/11/2023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637A9-119A-49DA-BD12-AAC58B377D80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54832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6F077B-A50F-4D64-8574-E2D6A98A5553}" type="datetimeFigureOut">
              <a:rPr lang="en-US" dirty="0"/>
              <a:t>10/11/2023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992190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8" y="1845734"/>
            <a:ext cx="49377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9E2A62-1983-43A1-A163-D8AA46534C80}" type="datetimeFigureOut">
              <a:rPr lang="en-US" dirty="0"/>
              <a:t>10/11/2023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39998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8F3E3B-34E3-4345-B2A1-994B83598A9C}" type="datetimeFigureOut">
              <a:rPr lang="en-US" dirty="0"/>
              <a:t>10/11/2023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97507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816C96-82A1-4D77-8ADA-627AC6FE3D65}" type="datetimeFigureOut">
              <a:rPr lang="en-US" dirty="0"/>
              <a:t>10/11/2023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73807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102C1E-28F2-47E9-802D-339E64E2F920}" type="datetimeFigureOut">
              <a:rPr lang="en-US" dirty="0"/>
              <a:t>10/11/2023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10944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24271A48-F18A-45B3-BC05-1E27DA3F88AF}" type="datetimeFigureOut">
              <a:rPr lang="en-US" dirty="0"/>
              <a:t>10/11/2023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03230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645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4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B747F8-9654-4282-85D2-65F41AAE7A75}" type="datetimeFigureOut">
              <a:rPr lang="en-US" dirty="0"/>
              <a:t>10/11/2023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16798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5DC5B261-8843-42D1-AAFC-05E20E2D9B97}" type="datetimeFigureOut">
              <a:rPr lang="en-US" dirty="0"/>
              <a:t>10/11/2023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308846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19" r:id="rId1"/>
    <p:sldLayoutId id="2147484020" r:id="rId2"/>
    <p:sldLayoutId id="2147484021" r:id="rId3"/>
    <p:sldLayoutId id="2147484022" r:id="rId4"/>
    <p:sldLayoutId id="2147484023" r:id="rId5"/>
    <p:sldLayoutId id="2147484024" r:id="rId6"/>
    <p:sldLayoutId id="2147484025" r:id="rId7"/>
    <p:sldLayoutId id="2147484026" r:id="rId8"/>
    <p:sldLayoutId id="2147484027" r:id="rId9"/>
    <p:sldLayoutId id="2147484028" r:id="rId10"/>
    <p:sldLayoutId id="2147484029" r:id="rId11"/>
  </p:sldLayoutIdLst>
  <p:hf sldNum="0" hdr="0" ft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hyperlink" Target="https://reliantfinishingsystems.com/what-size-powder-coating-oven-do-you-need/" TargetMode="External"/><Relationship Id="rId3" Type="http://schemas.openxmlformats.org/officeDocument/2006/relationships/hyperlink" Target="https://ukpowdercoating.com/gas-powered-powder-curing-ovens/" TargetMode="External"/><Relationship Id="rId7" Type="http://schemas.openxmlformats.org/officeDocument/2006/relationships/hyperlink" Target="https://www.shivangfurnace.com/articles/a-look-into-the-making-of-powder-coating-ovens.html" TargetMode="External"/><Relationship Id="rId2" Type="http://schemas.openxmlformats.org/officeDocument/2006/relationships/hyperlink" Target="https://www.wisoven.com/products/batch-ovens/powder-coating-batch-ovens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powdercoatguide.com/2012/12/beginner-ovens.html" TargetMode="External"/><Relationship Id="rId5" Type="http://schemas.openxmlformats.org/officeDocument/2006/relationships/hyperlink" Target="https://www.creativecoatingsolutions.com/ovens-powder-coating.htm" TargetMode="External"/><Relationship Id="rId4" Type="http://schemas.openxmlformats.org/officeDocument/2006/relationships/hyperlink" Target="https://gfycat.com/gifs/search/powder+coating" TargetMode="External"/><Relationship Id="rId9" Type="http://schemas.openxmlformats.org/officeDocument/2006/relationships/hyperlink" Target="https://www.linkedin.com/pulse/curing-oven-structural-design-numerical-simulation-powder-ella-lee?trk=articles_directory" TargetMode="Externa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tractorsupply.com/tsc/product/master-propane-forced-air-torpedo-heater-125-000-btu" TargetMode="External"/><Relationship Id="rId3" Type="http://schemas.openxmlformats.org/officeDocument/2006/relationships/hyperlink" Target="https://www.omega.com/en-us/" TargetMode="External"/><Relationship Id="rId7" Type="http://schemas.openxmlformats.org/officeDocument/2006/relationships/hyperlink" Target="https://www.auberins.com/index.php?main_page=product_info&amp;cPath=86_88&amp;products_id=887" TargetMode="External"/><Relationship Id="rId2" Type="http://schemas.openxmlformats.org/officeDocument/2006/relationships/hyperlink" Target="https://www.eptexcoatings.com/product/5x5x7-gas-powder-coating-oven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west-cs.com/products/l2/pid-temperature-controller/" TargetMode="External"/><Relationship Id="rId5" Type="http://schemas.openxmlformats.org/officeDocument/2006/relationships/hyperlink" Target="https://www.auberins.com/index.php?main_page=page&amp;id=34" TargetMode="External"/><Relationship Id="rId4" Type="http://schemas.openxmlformats.org/officeDocument/2006/relationships/hyperlink" Target="https://www.omega.com/en-us/resources/pid-controllers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>
            <a:extLst>
              <a:ext uri="{FF2B5EF4-FFF2-40B4-BE49-F238E27FC236}">
                <a16:creationId xmlns:a16="http://schemas.microsoft.com/office/drawing/2014/main" id="{304BE551-8B11-2FD5-3F16-6FE9E881A9E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alphaModFix amt="35000"/>
          </a:blip>
          <a:srcRect r="6250" b="6250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955F1FB-0693-A2DF-E640-DD26B74CD06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>
            <a:normAutofit/>
          </a:bodyPr>
          <a:lstStyle/>
          <a:p>
            <a:r>
              <a:rPr lang="en-US">
                <a:cs typeface="Calibri Light"/>
              </a:rPr>
              <a:t>Powder Coating Oven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F3B7B09-89BA-30B2-C780-675B90A63BD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00051" y="4455621"/>
            <a:ext cx="10058400" cy="1143000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z="1200">
                <a:solidFill>
                  <a:schemeClr val="bg2">
                    <a:lumMod val="25000"/>
                  </a:schemeClr>
                </a:solidFill>
              </a:rPr>
              <a:t>By</a:t>
            </a:r>
            <a:endParaRPr lang="en-US" sz="1200">
              <a:solidFill>
                <a:schemeClr val="bg2">
                  <a:lumMod val="25000"/>
                </a:schemeClr>
              </a:solidFill>
              <a:cs typeface="Calibri Light"/>
            </a:endParaRPr>
          </a:p>
          <a:p>
            <a:r>
              <a:rPr lang="en-US" sz="1200">
                <a:solidFill>
                  <a:schemeClr val="bg2">
                    <a:lumMod val="25000"/>
                  </a:schemeClr>
                </a:solidFill>
              </a:rPr>
              <a:t>Verina </a:t>
            </a:r>
            <a:r>
              <a:rPr lang="en-US" sz="1200" err="1">
                <a:solidFill>
                  <a:schemeClr val="bg2">
                    <a:lumMod val="25000"/>
                  </a:schemeClr>
                </a:solidFill>
              </a:rPr>
              <a:t>Abdelmesih</a:t>
            </a:r>
            <a:endParaRPr lang="en-US" sz="1200">
              <a:solidFill>
                <a:schemeClr val="bg2">
                  <a:lumMod val="25000"/>
                </a:schemeClr>
              </a:solidFill>
              <a:cs typeface="Calibri Light"/>
            </a:endParaRPr>
          </a:p>
          <a:p>
            <a:r>
              <a:rPr lang="en-US" sz="1200">
                <a:solidFill>
                  <a:schemeClr val="bg2">
                    <a:lumMod val="25000"/>
                  </a:schemeClr>
                </a:solidFill>
              </a:rPr>
              <a:t>Hussain </a:t>
            </a:r>
            <a:r>
              <a:rPr lang="en-US" sz="1200" err="1">
                <a:solidFill>
                  <a:schemeClr val="bg2">
                    <a:lumMod val="25000"/>
                  </a:schemeClr>
                </a:solidFill>
              </a:rPr>
              <a:t>Alismail</a:t>
            </a:r>
            <a:endParaRPr lang="en-US" sz="1200">
              <a:solidFill>
                <a:schemeClr val="bg2">
                  <a:lumMod val="25000"/>
                </a:schemeClr>
              </a:solidFill>
              <a:cs typeface="Calibri Light"/>
            </a:endParaRPr>
          </a:p>
          <a:p>
            <a:r>
              <a:rPr lang="en-US" sz="1200">
                <a:solidFill>
                  <a:schemeClr val="bg2">
                    <a:lumMod val="25000"/>
                  </a:schemeClr>
                </a:solidFill>
              </a:rPr>
              <a:t>Desiree dee</a:t>
            </a:r>
            <a:endParaRPr lang="en-US" sz="1200">
              <a:solidFill>
                <a:schemeClr val="bg2">
                  <a:lumMod val="25000"/>
                </a:schemeClr>
              </a:solidFill>
              <a:cs typeface="Calibri Light"/>
            </a:endParaRPr>
          </a:p>
          <a:p>
            <a:r>
              <a:rPr lang="en-US" sz="1200">
                <a:solidFill>
                  <a:schemeClr val="bg2">
                    <a:lumMod val="25000"/>
                  </a:schemeClr>
                </a:solidFill>
              </a:rPr>
              <a:t>Amber </a:t>
            </a:r>
            <a:r>
              <a:rPr lang="en-US" sz="1200" err="1">
                <a:solidFill>
                  <a:schemeClr val="bg2">
                    <a:lumMod val="25000"/>
                  </a:schemeClr>
                </a:solidFill>
              </a:rPr>
              <a:t>malenowsky</a:t>
            </a:r>
            <a:endParaRPr lang="en-US" sz="1200" err="1">
              <a:solidFill>
                <a:schemeClr val="bg2">
                  <a:lumMod val="25000"/>
                </a:schemeClr>
              </a:solidFill>
              <a:cs typeface="Calibri Light"/>
            </a:endParaRPr>
          </a:p>
        </p:txBody>
      </p:sp>
      <p:cxnSp>
        <p:nvCxnSpPr>
          <p:cNvPr id="7" name="Straight Connector 8">
            <a:extLst>
              <a:ext uri="{FF2B5EF4-FFF2-40B4-BE49-F238E27FC236}">
                <a16:creationId xmlns:a16="http://schemas.microsoft.com/office/drawing/2014/main" id="{69D9DF09-3F4C-4E74-A38E-FCBC288C51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2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Rectangle 10">
            <a:extLst>
              <a:ext uri="{FF2B5EF4-FFF2-40B4-BE49-F238E27FC236}">
                <a16:creationId xmlns:a16="http://schemas.microsoft.com/office/drawing/2014/main" id="{81C3F628-5B34-4667-8612-453FE911B8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3" name="Rectangle 12">
            <a:extLst>
              <a:ext uri="{FF2B5EF4-FFF2-40B4-BE49-F238E27FC236}">
                <a16:creationId xmlns:a16="http://schemas.microsoft.com/office/drawing/2014/main" id="{0DBDFBF2-B362-492A-8738-4B63A8F62D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74755527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56B80F-6CCF-A48D-65D2-87ED2F0F90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cs typeface="Calibri Light"/>
              </a:rPr>
              <a:t>Engineering Requirements 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207EAF-6D22-0479-7D4A-056143EFD28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0" tIns="45720" rIns="0" bIns="45720" rtlCol="0" anchor="t">
            <a:normAutofit/>
          </a:bodyPr>
          <a:lstStyle/>
          <a:p>
            <a:pPr marL="457200" indent="-457200">
              <a:buAutoNum type="arabicPeriod"/>
            </a:pPr>
            <a:r>
              <a:rPr lang="en-US">
                <a:ea typeface="+mn-lt"/>
                <a:cs typeface="+mn-lt"/>
              </a:rPr>
              <a:t>PID temperature and time monitor</a:t>
            </a:r>
          </a:p>
          <a:p>
            <a:pPr marL="457200" indent="-457200">
              <a:buAutoNum type="arabicPeriod"/>
            </a:pPr>
            <a:r>
              <a:rPr lang="en-US">
                <a:ea typeface="+mn-lt"/>
                <a:cs typeface="+mn-lt"/>
              </a:rPr>
              <a:t>Corrosion</a:t>
            </a:r>
            <a:r>
              <a:rPr lang="en-US"/>
              <a:t> Protected exterior</a:t>
            </a:r>
          </a:p>
          <a:p>
            <a:pPr marL="457200" indent="-457200">
              <a:buAutoNum type="arabicPeriod"/>
            </a:pPr>
            <a:r>
              <a:rPr lang="en-US"/>
              <a:t>Volume: 6.5' x 4' x 5.5' (L x W x H)</a:t>
            </a:r>
            <a:endParaRPr lang="en-US">
              <a:cs typeface="Calibri"/>
            </a:endParaRPr>
          </a:p>
          <a:p>
            <a:pPr marL="457200" indent="-457200">
              <a:buAutoNum type="arabicPeriod"/>
            </a:pPr>
            <a:r>
              <a:rPr lang="en-US">
                <a:cs typeface="Calibri"/>
              </a:rPr>
              <a:t>Material Costs</a:t>
            </a:r>
          </a:p>
          <a:p>
            <a:pPr marL="457200" indent="-457200">
              <a:buAutoNum type="arabicPeriod"/>
            </a:pPr>
            <a:r>
              <a:rPr lang="en-US">
                <a:cs typeface="Calibri"/>
              </a:rPr>
              <a:t>Heat Circulation and Ventilation </a:t>
            </a:r>
          </a:p>
          <a:p>
            <a:pPr marL="457200" indent="-457200">
              <a:buAutoNum type="arabicPeriod"/>
            </a:pPr>
            <a:r>
              <a:rPr lang="en-US">
                <a:cs typeface="Calibri"/>
              </a:rPr>
              <a:t>Design Assembly/Disassembly</a:t>
            </a:r>
          </a:p>
          <a:p>
            <a:pPr marL="457200" indent="-457200">
              <a:buAutoNum type="arabicPeriod"/>
            </a:pPr>
            <a:r>
              <a:rPr lang="en-US">
                <a:cs typeface="Calibri"/>
              </a:rPr>
              <a:t> </a:t>
            </a:r>
            <a:r>
              <a:rPr lang="en-US">
                <a:ea typeface="+mn-lt"/>
                <a:cs typeface="+mn-lt"/>
              </a:rPr>
              <a:t>Heat Output of 500 °F</a:t>
            </a:r>
            <a:endParaRPr lang="en-US">
              <a:cs typeface="Calibri"/>
            </a:endParaRPr>
          </a:p>
          <a:p>
            <a:endParaRPr lang="en-US">
              <a:cs typeface="Calibri"/>
            </a:endParaRPr>
          </a:p>
        </p:txBody>
      </p:sp>
      <p:pic>
        <p:nvPicPr>
          <p:cNvPr id="4" name="Picture 4" descr="A picture containing pylon&#10;&#10;Description automatically generated">
            <a:extLst>
              <a:ext uri="{FF2B5EF4-FFF2-40B4-BE49-F238E27FC236}">
                <a16:creationId xmlns:a16="http://schemas.microsoft.com/office/drawing/2014/main" id="{D55CFDEE-0B3F-C224-C03A-BF3A7ED09F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25672" y="1798192"/>
            <a:ext cx="4082473" cy="3954340"/>
          </a:xfrm>
          <a:prstGeom prst="rect">
            <a:avLst/>
          </a:prstGeom>
        </p:spPr>
      </p:pic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AB3CC0A-53AC-A36F-BF0A-9E7E5A7264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b="1">
                <a:solidFill>
                  <a:schemeClr val="tx1"/>
                </a:solidFill>
              </a:rPr>
              <a:t>Verina slide 9</a:t>
            </a:r>
          </a:p>
        </p:txBody>
      </p:sp>
    </p:spTree>
    <p:extLst>
      <p:ext uri="{BB962C8B-B14F-4D97-AF65-F5344CB8AC3E}">
        <p14:creationId xmlns:p14="http://schemas.microsoft.com/office/powerpoint/2010/main" val="364693744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894EDE-B267-CE58-3E03-54127C0945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40328" y="0"/>
            <a:ext cx="1782555" cy="1107743"/>
          </a:xfrm>
        </p:spPr>
        <p:txBody>
          <a:bodyPr/>
          <a:lstStyle/>
          <a:p>
            <a:r>
              <a:rPr lang="en-US" b="1" u="sng">
                <a:solidFill>
                  <a:schemeClr val="bg2">
                    <a:lumMod val="50000"/>
                  </a:schemeClr>
                </a:solidFill>
              </a:rPr>
              <a:t>QFD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50CD2B5-BB58-6FE7-0463-D968F1893F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51448" y="6486522"/>
            <a:ext cx="4822804" cy="365125"/>
          </a:xfrm>
        </p:spPr>
        <p:txBody>
          <a:bodyPr/>
          <a:lstStyle/>
          <a:p>
            <a:r>
              <a:rPr lang="en-US" b="1">
                <a:solidFill>
                  <a:schemeClr val="tx1"/>
                </a:solidFill>
              </a:rPr>
              <a:t>Amber slide 10</a:t>
            </a:r>
          </a:p>
        </p:txBody>
      </p:sp>
    </p:spTree>
    <p:extLst>
      <p:ext uri="{BB962C8B-B14F-4D97-AF65-F5344CB8AC3E}">
        <p14:creationId xmlns:p14="http://schemas.microsoft.com/office/powerpoint/2010/main" val="159068572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1D1D1210-3BD3-4C6E-AD1B-07BFB5ABDD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4947F56-9DBB-4FF9-ABF2-5B7B3C7B5F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B6E21A4B-9996-44C9-AE8B-9B156A6CDF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5C8E9CDB-D43B-406A-A383-9ACA480BA2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4" descr="Chart&#10;&#10;Description automatically generated">
            <a:extLst>
              <a:ext uri="{FF2B5EF4-FFF2-40B4-BE49-F238E27FC236}">
                <a16:creationId xmlns:a16="http://schemas.microsoft.com/office/drawing/2014/main" id="{A4A182FD-24E3-7DFB-1214-75BB01A7A1C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33999" y="654125"/>
            <a:ext cx="6275667" cy="5549749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93C8016D-8063-469F-8F60-CDDA584AB1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7613486" y="0"/>
            <a:ext cx="4584734" cy="68580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C33A4A9-D250-CAC0-230C-094BCA0FC9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96885" y="640080"/>
            <a:ext cx="3659246" cy="292608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400">
                <a:solidFill>
                  <a:srgbClr val="FFFFFF"/>
                </a:solidFill>
              </a:rPr>
              <a:t>Schedule</a:t>
            </a:r>
            <a:endParaRPr lang="en-US" sz="4400">
              <a:solidFill>
                <a:srgbClr val="FFFFFF"/>
              </a:solidFill>
              <a:cs typeface="Calibri Light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ABFEE421-0374-4B8E-A6B8-6A1718AF42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56906" y="0"/>
            <a:ext cx="64008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4F10385-2B4C-DC44-6CF0-4442C70E1F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b="1">
                <a:solidFill>
                  <a:schemeClr val="tx1"/>
                </a:solidFill>
              </a:rPr>
              <a:t>Amber slide 11</a:t>
            </a:r>
            <a:endParaRPr lang="en-US" b="1">
              <a:solidFill>
                <a:schemeClr val="tx1"/>
              </a:solidFill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85444637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946EDB-AD13-6729-C81F-ED1783D011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cs typeface="Calibri Light"/>
              </a:rPr>
              <a:t>Budget</a:t>
            </a:r>
            <a:endParaRPr lang="en-US"/>
          </a:p>
        </p:txBody>
      </p:sp>
      <p:pic>
        <p:nvPicPr>
          <p:cNvPr id="5" name="Content Placeholder 4" descr="Chart, pie chart&#10;&#10;Description automatically generated">
            <a:extLst>
              <a:ext uri="{FF2B5EF4-FFF2-40B4-BE49-F238E27FC236}">
                <a16:creationId xmlns:a16="http://schemas.microsoft.com/office/drawing/2014/main" id="{157346BF-A71A-FC04-E4BE-8799A62BB89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5655" y="1007216"/>
            <a:ext cx="4887311" cy="5195425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8CD638F-B729-4915-9942-BD969E53753D}"/>
              </a:ext>
            </a:extLst>
          </p:cNvPr>
          <p:cNvSpPr txBox="1"/>
          <p:nvPr/>
        </p:nvSpPr>
        <p:spPr>
          <a:xfrm>
            <a:off x="1097281" y="2049517"/>
            <a:ext cx="5918374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US"/>
              <a:t>Target budget for oven build: $1000 to $1500</a:t>
            </a:r>
          </a:p>
          <a:p>
            <a:pPr marL="285750" indent="-285750">
              <a:buFontTx/>
              <a:buChar char="-"/>
            </a:pPr>
            <a:endParaRPr lang="en-US"/>
          </a:p>
          <a:p>
            <a:pPr marL="285750" indent="-285750">
              <a:buFontTx/>
              <a:buChar char="-"/>
            </a:pPr>
            <a:r>
              <a:rPr lang="en-US"/>
              <a:t>Current expenses are estimated</a:t>
            </a:r>
          </a:p>
          <a:p>
            <a:pPr marL="742950" lvl="1" indent="-285750">
              <a:buFontTx/>
              <a:buChar char="-"/>
            </a:pPr>
            <a:r>
              <a:rPr lang="en-US"/>
              <a:t>Torpedo propane  heater, high temp fan and mineral wool insulation </a:t>
            </a:r>
          </a:p>
          <a:p>
            <a:pPr marL="285750" indent="-285750">
              <a:buFontTx/>
              <a:buChar char="-"/>
            </a:pPr>
            <a:endParaRPr lang="en-US"/>
          </a:p>
          <a:p>
            <a:pPr marL="285750" indent="-285750">
              <a:buFontTx/>
              <a:buChar char="-"/>
            </a:pPr>
            <a:r>
              <a:rPr lang="en-US"/>
              <a:t>Available Budget will be allocated to galvanized steel framing, interior and exterior 16 to 20-gauge galvanized steel sheets</a:t>
            </a:r>
          </a:p>
          <a:p>
            <a:pPr marL="285750" indent="-285750">
              <a:buFontTx/>
              <a:buChar char="-"/>
            </a:pPr>
            <a:endParaRPr lang="en-US"/>
          </a:p>
          <a:p>
            <a:pPr marL="285750" indent="-285750">
              <a:buFontTx/>
              <a:buChar char="-"/>
            </a:pPr>
            <a:r>
              <a:rPr lang="en-US"/>
              <a:t>Expected Prototyping costs: $40 to $60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8385767-D062-59B6-B7B2-2DF2DDAFDB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b="1">
                <a:solidFill>
                  <a:schemeClr val="tx1"/>
                </a:solidFill>
              </a:rPr>
              <a:t>Amber slide 12</a:t>
            </a:r>
            <a:endParaRPr lang="en-US" b="1">
              <a:solidFill>
                <a:schemeClr val="tx1"/>
              </a:solidFill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98633287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835CD2-B07C-0FAD-97ED-8B1E59054B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ea typeface="+mj-lt"/>
                <a:cs typeface="+mj-lt"/>
              </a:rPr>
              <a:t>References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6CD982-612B-5499-8BB7-DEE982C5A4F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0" tIns="45720" rIns="0" bIns="45720" rtlCol="0" anchor="t">
            <a:normAutofit fontScale="62500" lnSpcReduction="20000"/>
          </a:bodyPr>
          <a:lstStyle/>
          <a:p>
            <a:pPr>
              <a:buFont typeface="Wingdings" panose="020F0502020204030204" pitchFamily="34" charset="0"/>
              <a:buChar char="v"/>
            </a:pPr>
            <a:r>
              <a:rPr lang="en-US">
                <a:ea typeface="Calibri"/>
                <a:cs typeface="Calibri"/>
              </a:rPr>
              <a:t>[1] “Industrial powder coating batch ovens,” </a:t>
            </a:r>
            <a:r>
              <a:rPr lang="en-US" i="1">
                <a:ea typeface="Calibri"/>
                <a:cs typeface="Calibri"/>
              </a:rPr>
              <a:t>Industrial Powder Coating Batch Oven | Batch Curing Oven | Wisconsin Oven</a:t>
            </a:r>
            <a:r>
              <a:rPr lang="en-US">
                <a:ea typeface="Calibri"/>
                <a:cs typeface="Calibri"/>
              </a:rPr>
              <a:t>. [Online]. Available: </a:t>
            </a:r>
            <a:r>
              <a:rPr lang="en-US">
                <a:ea typeface="Calibri"/>
                <a:cs typeface="Calibri"/>
                <a:hlinkClick r:id="rId2"/>
              </a:rPr>
              <a:t>https://www.wisoven.com/products/batch-ovens/powder-coating-batch-ovens</a:t>
            </a:r>
            <a:r>
              <a:rPr lang="en-US">
                <a:ea typeface="Calibri"/>
                <a:cs typeface="Calibri"/>
              </a:rPr>
              <a:t>. [Accessed: 08-Mar-2023]. </a:t>
            </a:r>
            <a:endParaRPr lang="en-US">
              <a:ea typeface="+mn-lt"/>
              <a:cs typeface="+mn-lt"/>
            </a:endParaRPr>
          </a:p>
          <a:p>
            <a:pPr>
              <a:buFont typeface="Wingdings,Sans-Serif" panose="020F0502020204030204" pitchFamily="34" charset="0"/>
              <a:buChar char="v"/>
            </a:pPr>
            <a:r>
              <a:rPr lang="en-US">
                <a:ea typeface="Calibri"/>
                <a:cs typeface="Calibri"/>
              </a:rPr>
              <a:t> [2] “Industrial powder coating curing ovens,” </a:t>
            </a:r>
            <a:r>
              <a:rPr lang="en-US" i="1">
                <a:ea typeface="Calibri"/>
                <a:cs typeface="Calibri"/>
              </a:rPr>
              <a:t>UK Powder Coating</a:t>
            </a:r>
            <a:r>
              <a:rPr lang="en-US">
                <a:ea typeface="Calibri"/>
                <a:cs typeface="Calibri"/>
              </a:rPr>
              <a:t>, 14-Dec-2022. [Online]. Available: </a:t>
            </a:r>
            <a:r>
              <a:rPr lang="en-US">
                <a:ea typeface="Calibri"/>
                <a:cs typeface="Calibri"/>
                <a:hlinkClick r:id="rId3"/>
              </a:rPr>
              <a:t>https://ukpowdercoating.com/gas-powered-powder-curing-ovens/</a:t>
            </a:r>
            <a:r>
              <a:rPr lang="en-US">
                <a:ea typeface="Calibri"/>
                <a:cs typeface="Calibri"/>
              </a:rPr>
              <a:t>. [Accessed: 27-Feb-2023].</a:t>
            </a:r>
            <a:endParaRPr lang="en-US">
              <a:ea typeface="+mn-lt"/>
              <a:cs typeface="+mn-lt"/>
            </a:endParaRPr>
          </a:p>
          <a:p>
            <a:pPr>
              <a:buFont typeface="Wingdings,Sans-Serif" panose="020F0502020204030204" pitchFamily="34" charset="0"/>
              <a:buChar char="v"/>
            </a:pPr>
            <a:r>
              <a:rPr lang="en-US">
                <a:ea typeface="Calibri"/>
                <a:cs typeface="Calibri"/>
              </a:rPr>
              <a:t>[3] </a:t>
            </a:r>
            <a:r>
              <a:rPr lang="en-US" err="1">
                <a:ea typeface="Calibri"/>
                <a:cs typeface="Calibri"/>
              </a:rPr>
              <a:t>Gfycat</a:t>
            </a:r>
            <a:r>
              <a:rPr lang="en-US">
                <a:ea typeface="Calibri"/>
                <a:cs typeface="Calibri"/>
              </a:rPr>
              <a:t>, “Best powder coating gifs,” </a:t>
            </a:r>
            <a:r>
              <a:rPr lang="en-US" i="1" err="1">
                <a:ea typeface="Calibri"/>
                <a:cs typeface="Calibri"/>
              </a:rPr>
              <a:t>Gfycat</a:t>
            </a:r>
            <a:r>
              <a:rPr lang="en-US">
                <a:ea typeface="Calibri"/>
                <a:cs typeface="Calibri"/>
              </a:rPr>
              <a:t>. [Online]. Available: </a:t>
            </a:r>
            <a:r>
              <a:rPr lang="en-US">
                <a:ea typeface="Calibri"/>
                <a:cs typeface="Calibri"/>
                <a:hlinkClick r:id="rId4"/>
              </a:rPr>
              <a:t>https://gfycat.com/gifs/search/powder+coating</a:t>
            </a:r>
            <a:r>
              <a:rPr lang="en-US">
                <a:ea typeface="Calibri"/>
                <a:cs typeface="Calibri"/>
              </a:rPr>
              <a:t>. [Accessed: 28-Feb-2023]. </a:t>
            </a:r>
            <a:endParaRPr lang="en-US"/>
          </a:p>
          <a:p>
            <a:pPr>
              <a:buFont typeface="Wingdings,Sans-Serif" panose="020F0502020204030204" pitchFamily="34" charset="0"/>
              <a:buChar char="v"/>
            </a:pPr>
            <a:r>
              <a:rPr lang="en-US">
                <a:ea typeface="Calibri"/>
                <a:cs typeface="Calibri"/>
              </a:rPr>
              <a:t>[4] “Ovens,” </a:t>
            </a:r>
            <a:r>
              <a:rPr lang="en-US" i="1">
                <a:ea typeface="Calibri"/>
                <a:cs typeface="Calibri"/>
              </a:rPr>
              <a:t>Powder Coating Ovens</a:t>
            </a:r>
            <a:r>
              <a:rPr lang="en-US">
                <a:ea typeface="Calibri"/>
                <a:cs typeface="Calibri"/>
              </a:rPr>
              <a:t>. [Online]. Available: </a:t>
            </a:r>
            <a:r>
              <a:rPr lang="en-US">
                <a:ea typeface="Calibri"/>
                <a:cs typeface="Calibri"/>
                <a:hlinkClick r:id="rId5"/>
              </a:rPr>
              <a:t>https://www.creativecoatingsolutions.com/ovens-powder-coating.htm</a:t>
            </a:r>
            <a:r>
              <a:rPr lang="en-US">
                <a:ea typeface="Calibri"/>
                <a:cs typeface="Calibri"/>
              </a:rPr>
              <a:t>. [Accessed: 07-Mar-2023]. </a:t>
            </a:r>
            <a:endParaRPr lang="en-US">
              <a:ea typeface="+mn-lt"/>
              <a:cs typeface="+mn-lt"/>
            </a:endParaRPr>
          </a:p>
          <a:p>
            <a:pPr>
              <a:buFont typeface="Wingdings,Sans-Serif" panose="020F0502020204030204" pitchFamily="34" charset="0"/>
              <a:buChar char="v"/>
            </a:pPr>
            <a:r>
              <a:rPr lang="en-US">
                <a:ea typeface="Calibri"/>
                <a:cs typeface="Calibri"/>
              </a:rPr>
              <a:t>[5] S. Castle, “Powder coating ovens,” </a:t>
            </a:r>
            <a:r>
              <a:rPr lang="en-US" i="1">
                <a:ea typeface="Calibri"/>
                <a:cs typeface="Calibri"/>
              </a:rPr>
              <a:t>Powder Coating: The Complete Guide</a:t>
            </a:r>
            <a:r>
              <a:rPr lang="en-US">
                <a:ea typeface="Calibri"/>
                <a:cs typeface="Calibri"/>
              </a:rPr>
              <a:t>. [Online]. Available: </a:t>
            </a:r>
            <a:r>
              <a:rPr lang="en-US">
                <a:ea typeface="Calibri"/>
                <a:cs typeface="Calibri"/>
                <a:hlinkClick r:id="rId6"/>
              </a:rPr>
              <a:t>https://www.powdercoatguide.com/2012/12/beginner-ovens.html</a:t>
            </a:r>
            <a:r>
              <a:rPr lang="en-US">
                <a:ea typeface="Calibri"/>
                <a:cs typeface="Calibri"/>
              </a:rPr>
              <a:t>. [Accessed: 07-Mar-2023]. </a:t>
            </a:r>
            <a:endParaRPr lang="en-US">
              <a:ea typeface="+mn-lt"/>
              <a:cs typeface="+mn-lt"/>
            </a:endParaRPr>
          </a:p>
          <a:p>
            <a:pPr>
              <a:buFont typeface="Wingdings,Sans-Serif" panose="020F0502020204030204" pitchFamily="34" charset="0"/>
              <a:buChar char="v"/>
            </a:pPr>
            <a:r>
              <a:rPr lang="en-US">
                <a:ea typeface="Calibri"/>
                <a:cs typeface="Calibri"/>
              </a:rPr>
              <a:t>[6] Shivang Furnaces, “New innovative things - laboratory oven manufacturers.,” </a:t>
            </a:r>
            <a:r>
              <a:rPr lang="en-US" i="1">
                <a:ea typeface="Calibri"/>
                <a:cs typeface="Calibri"/>
              </a:rPr>
              <a:t>Superior quality and affordable powder coating oven manufacturers</a:t>
            </a:r>
            <a:r>
              <a:rPr lang="en-US">
                <a:ea typeface="Calibri"/>
                <a:cs typeface="Calibri"/>
              </a:rPr>
              <a:t>, 15-Feb-2016. [Online]. Available: </a:t>
            </a:r>
            <a:r>
              <a:rPr lang="en-US">
                <a:ea typeface="Calibri"/>
                <a:cs typeface="Calibri"/>
                <a:hlinkClick r:id="rId7"/>
              </a:rPr>
              <a:t>https://www.shivangfurnace.com/articles/a-look-into-the-making-of-powder-coating-ovens.html</a:t>
            </a:r>
            <a:r>
              <a:rPr lang="en-US">
                <a:ea typeface="Calibri"/>
                <a:cs typeface="Calibri"/>
              </a:rPr>
              <a:t>. [Accessed: 08-Mar-2023]. </a:t>
            </a:r>
            <a:endParaRPr lang="en-US">
              <a:ea typeface="+mn-lt"/>
              <a:cs typeface="+mn-lt"/>
            </a:endParaRPr>
          </a:p>
          <a:p>
            <a:pPr>
              <a:buFont typeface="Wingdings,Sans-Serif" panose="020F0502020204030204" pitchFamily="34" charset="0"/>
              <a:buChar char="v"/>
            </a:pPr>
            <a:r>
              <a:rPr lang="en-US">
                <a:ea typeface="Calibri"/>
                <a:cs typeface="Calibri"/>
              </a:rPr>
              <a:t>[7] R. News, “What size powder curing oven do you need for your industrial powder coating operation? reliant finishing system,” </a:t>
            </a:r>
            <a:r>
              <a:rPr lang="en-US" i="1">
                <a:ea typeface="Calibri"/>
                <a:cs typeface="Calibri"/>
              </a:rPr>
              <a:t>Reliant Finishing Systems</a:t>
            </a:r>
            <a:r>
              <a:rPr lang="en-US">
                <a:ea typeface="Calibri"/>
                <a:cs typeface="Calibri"/>
              </a:rPr>
              <a:t>, 26-Mar-2021. [Online]. Available: </a:t>
            </a:r>
            <a:r>
              <a:rPr lang="en-US">
                <a:ea typeface="Calibri"/>
                <a:cs typeface="Calibri"/>
                <a:hlinkClick r:id="rId8"/>
              </a:rPr>
              <a:t>https://reliantfinishingsystems.com/what-size-powder-coating-oven-do-you-need/</a:t>
            </a:r>
            <a:r>
              <a:rPr lang="en-US">
                <a:ea typeface="Calibri"/>
                <a:cs typeface="Calibri"/>
              </a:rPr>
              <a:t>. [Accessed: 08-Mar-2023]. </a:t>
            </a:r>
            <a:endParaRPr lang="en-US">
              <a:ea typeface="+mn-lt"/>
              <a:cs typeface="+mn-lt"/>
            </a:endParaRPr>
          </a:p>
          <a:p>
            <a:pPr>
              <a:buFont typeface="Wingdings,Sans-Serif" panose="020F0502020204030204" pitchFamily="34" charset="0"/>
              <a:buChar char="v"/>
            </a:pPr>
            <a:r>
              <a:rPr lang="en-US">
                <a:ea typeface="Calibri"/>
                <a:cs typeface="Calibri"/>
              </a:rPr>
              <a:t>[8] E. Lee, “Curing oven structural design and numerical simulation of powder electrostatic spraying curing oven,” </a:t>
            </a:r>
            <a:r>
              <a:rPr lang="en-US" i="1">
                <a:ea typeface="Calibri"/>
                <a:cs typeface="Calibri"/>
              </a:rPr>
              <a:t>LinkedIn</a:t>
            </a:r>
            <a:r>
              <a:rPr lang="en-US">
                <a:ea typeface="Calibri"/>
                <a:cs typeface="Calibri"/>
              </a:rPr>
              <a:t>. [Online]. Available: </a:t>
            </a:r>
            <a:r>
              <a:rPr lang="en-US">
                <a:ea typeface="Calibri"/>
                <a:cs typeface="Calibri"/>
                <a:hlinkClick r:id="rId9"/>
              </a:rPr>
              <a:t>https://www.linkedin.com/pulse/curing-oven-structural-design-numerical-simulation-powder-ella-lee?trk=articles_directory</a:t>
            </a:r>
            <a:r>
              <a:rPr lang="en-US">
                <a:ea typeface="Calibri"/>
                <a:cs typeface="Calibri"/>
              </a:rPr>
              <a:t>. [Accessed: 08-Mar-2023]. </a:t>
            </a:r>
            <a:endParaRPr lang="en-US">
              <a:ea typeface="+mn-lt"/>
              <a:cs typeface="+mn-lt"/>
            </a:endParaRPr>
          </a:p>
          <a:p>
            <a:pPr>
              <a:buFont typeface="Wingdings,Sans-Serif" panose="020F0502020204030204" pitchFamily="34" charset="0"/>
              <a:buChar char="v"/>
            </a:pPr>
            <a:endParaRPr lang="en-US">
              <a:ea typeface="Calibri"/>
              <a:cs typeface="Calibri"/>
            </a:endParaRPr>
          </a:p>
          <a:p>
            <a:pPr>
              <a:buFont typeface="Wingdings,Sans-Serif" panose="020F0502020204030204" pitchFamily="34" charset="0"/>
              <a:buChar char="v"/>
            </a:pPr>
            <a:endParaRPr lang="en-US">
              <a:ea typeface="Calibri"/>
              <a:cs typeface="Calibri"/>
            </a:endParaRPr>
          </a:p>
          <a:p>
            <a:endParaRPr lang="en-US"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72240758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0118BD-4D48-595B-0496-14B77FCE87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ea typeface="Calibri Light"/>
                <a:cs typeface="Calibri Light"/>
              </a:rPr>
              <a:t>References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5313FC-B2C4-3BE2-8F31-09F04ABD43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845734"/>
            <a:ext cx="10058400" cy="4317465"/>
          </a:xfrm>
        </p:spPr>
        <p:txBody>
          <a:bodyPr vert="horz" lIns="0" tIns="45720" rIns="0" bIns="45720" rtlCol="0" anchor="t">
            <a:normAutofit fontScale="70000" lnSpcReduction="20000"/>
          </a:bodyPr>
          <a:lstStyle/>
          <a:p>
            <a:pPr>
              <a:buFont typeface="Wingdings" panose="020F0502020204030204" pitchFamily="34" charset="0"/>
              <a:buChar char="v"/>
            </a:pPr>
            <a:r>
              <a:rPr lang="en-US">
                <a:ea typeface="Calibri"/>
                <a:cs typeface="Calibri"/>
              </a:rPr>
              <a:t> [9] S. K. </a:t>
            </a:r>
            <a:r>
              <a:rPr lang="en-US" err="1">
                <a:ea typeface="Calibri"/>
                <a:cs typeface="Calibri"/>
              </a:rPr>
              <a:t>Basu</a:t>
            </a:r>
            <a:r>
              <a:rPr lang="en-US">
                <a:ea typeface="Calibri"/>
                <a:cs typeface="Calibri"/>
              </a:rPr>
              <a:t>, B. Shah, and H. G. Kia, “The Effect of Oven-Heat Flux on Powder-Coating Issues of Sheet Molding Compound Panels,” Industrial &amp; engineering chemistry research., vol. 48, no. 3, pp. 1638–1649, 2009, </a:t>
            </a:r>
            <a:r>
              <a:rPr lang="en-US" err="1">
                <a:ea typeface="Calibri"/>
                <a:cs typeface="Calibri"/>
              </a:rPr>
              <a:t>doi</a:t>
            </a:r>
            <a:r>
              <a:rPr lang="en-US">
                <a:ea typeface="Calibri"/>
                <a:cs typeface="Calibri"/>
              </a:rPr>
              <a:t>: 10.1021/ie801130g.</a:t>
            </a:r>
          </a:p>
          <a:p>
            <a:pPr>
              <a:buFont typeface="Wingdings,Sans-Serif" panose="020F0502020204030204" pitchFamily="34" charset="0"/>
              <a:buChar char="v"/>
            </a:pPr>
            <a:r>
              <a:rPr lang="en-US">
                <a:ea typeface="+mn-lt"/>
                <a:cs typeface="+mn-lt"/>
              </a:rPr>
              <a:t>  [</a:t>
            </a:r>
            <a:r>
              <a:rPr lang="en-US">
                <a:ea typeface="Calibri"/>
                <a:cs typeface="Calibri"/>
              </a:rPr>
              <a:t>10] EPTEX Coating </a:t>
            </a:r>
            <a:r>
              <a:rPr lang="en-US" u="sng">
                <a:ea typeface="Calibri"/>
                <a:cs typeface="Calibri"/>
                <a:hlinkClick r:id="rId2"/>
              </a:rPr>
              <a:t>https://www.eptexcoatings.com/product/5x5x7-gas-powder-coating-oven/</a:t>
            </a:r>
            <a:r>
              <a:rPr lang="en-US">
                <a:ea typeface="Calibri"/>
                <a:cs typeface="Calibri"/>
              </a:rPr>
              <a:t> </a:t>
            </a:r>
            <a:endParaRPr lang="en-US">
              <a:ea typeface="+mn-lt"/>
              <a:cs typeface="+mn-lt"/>
            </a:endParaRPr>
          </a:p>
          <a:p>
            <a:pPr>
              <a:buFont typeface="Wingdings,Sans-Serif" panose="020F0502020204030204" pitchFamily="34" charset="0"/>
              <a:buChar char="v"/>
            </a:pPr>
            <a:r>
              <a:rPr lang="en-US">
                <a:ea typeface="Calibri"/>
                <a:cs typeface="Calibri"/>
              </a:rPr>
              <a:t> [11] “How Oven Conditions Affect Powder Coating Performance,” Focus on powder coatings, vol. 2018, no. 11, pp. 6–6, 2018, </a:t>
            </a:r>
            <a:r>
              <a:rPr lang="en-US" err="1">
                <a:ea typeface="Calibri"/>
                <a:cs typeface="Calibri"/>
              </a:rPr>
              <a:t>doi</a:t>
            </a:r>
            <a:r>
              <a:rPr lang="en-US">
                <a:ea typeface="Calibri"/>
                <a:cs typeface="Calibri"/>
              </a:rPr>
              <a:t>: 10.1016/j.fopow.2018.10.028.</a:t>
            </a:r>
            <a:endParaRPr lang="en-US">
              <a:ea typeface="+mn-lt"/>
              <a:cs typeface="+mn-lt"/>
            </a:endParaRPr>
          </a:p>
          <a:p>
            <a:pPr>
              <a:buFont typeface="Wingdings,Sans-Serif" panose="020F0502020204030204" pitchFamily="34" charset="0"/>
              <a:buChar char="v"/>
            </a:pPr>
            <a:r>
              <a:rPr lang="en-US">
                <a:ea typeface="Calibri"/>
                <a:cs typeface="Calibri"/>
              </a:rPr>
              <a:t> [12] R. TALBERT, “Understanding Cure Ovens for Powder Coating,” Industrial paint &amp; powder, vol. 76, no. 11, p. 24–, 2000.</a:t>
            </a:r>
            <a:endParaRPr lang="en-US"/>
          </a:p>
          <a:p>
            <a:pPr>
              <a:buFont typeface="Wingdings,Sans-Serif" panose="020F0502020204030204" pitchFamily="34" charset="0"/>
              <a:buChar char="v"/>
            </a:pPr>
            <a:r>
              <a:rPr lang="en-US">
                <a:ea typeface="Calibri"/>
                <a:cs typeface="Calibri"/>
              </a:rPr>
              <a:t>[13] </a:t>
            </a:r>
            <a:r>
              <a:rPr lang="en-US">
                <a:ea typeface="+mn-lt"/>
                <a:cs typeface="+mn-lt"/>
              </a:rPr>
              <a:t>O. Engineering, “What is a PID controller?,” </a:t>
            </a:r>
            <a:r>
              <a:rPr lang="en-US" i="1">
                <a:ea typeface="+mn-lt"/>
                <a:cs typeface="+mn-lt"/>
                <a:hlinkClick r:id="rId3"/>
              </a:rPr>
              <a:t>https://www.omega.com/en-us/</a:t>
            </a:r>
            <a:r>
              <a:rPr lang="en-US">
                <a:ea typeface="+mn-lt"/>
                <a:cs typeface="+mn-lt"/>
              </a:rPr>
              <a:t>, 28-Sep-2022. [Online]. Available: </a:t>
            </a:r>
            <a:r>
              <a:rPr lang="en-US">
                <a:ea typeface="+mn-lt"/>
                <a:cs typeface="+mn-lt"/>
                <a:hlinkClick r:id="rId4"/>
              </a:rPr>
              <a:t>https://www.omega.com/en-us/resources/pid-controllers</a:t>
            </a:r>
            <a:r>
              <a:rPr lang="en-US">
                <a:ea typeface="+mn-lt"/>
                <a:cs typeface="+mn-lt"/>
              </a:rPr>
              <a:t>. [Accessed: 08-Mar-2023]. </a:t>
            </a:r>
          </a:p>
          <a:p>
            <a:pPr>
              <a:buFont typeface="Wingdings,Sans-Serif" panose="020F0502020204030204" pitchFamily="34" charset="0"/>
              <a:buChar char="v"/>
            </a:pPr>
            <a:r>
              <a:rPr lang="en-US">
                <a:ea typeface="Calibri"/>
                <a:cs typeface="Calibri"/>
              </a:rPr>
              <a:t>[14] </a:t>
            </a:r>
            <a:r>
              <a:rPr lang="en-US">
                <a:ea typeface="+mn-lt"/>
                <a:cs typeface="+mn-lt"/>
              </a:rPr>
              <a:t>Auberins.com, “Manuals,” </a:t>
            </a:r>
            <a:r>
              <a:rPr lang="en-US" i="1">
                <a:ea typeface="+mn-lt"/>
                <a:cs typeface="+mn-lt"/>
              </a:rPr>
              <a:t>Manuals : Auber Instruments, Inc., Temperature control solutions for home and industry</a:t>
            </a:r>
            <a:r>
              <a:rPr lang="en-US">
                <a:ea typeface="+mn-lt"/>
                <a:cs typeface="+mn-lt"/>
              </a:rPr>
              <a:t>. [Online]. Available: </a:t>
            </a:r>
            <a:r>
              <a:rPr lang="en-US">
                <a:ea typeface="+mn-lt"/>
                <a:cs typeface="+mn-lt"/>
                <a:hlinkClick r:id="rId5"/>
              </a:rPr>
              <a:t>https://www.auberins.com/index.php?main_page=page&amp;id=34</a:t>
            </a:r>
            <a:r>
              <a:rPr lang="en-US">
                <a:ea typeface="+mn-lt"/>
                <a:cs typeface="+mn-lt"/>
              </a:rPr>
              <a:t>. [Accessed: 08-Mar-2023]. </a:t>
            </a:r>
          </a:p>
          <a:p>
            <a:pPr>
              <a:buFont typeface="Wingdings,Sans-Serif" panose="020F0502020204030204" pitchFamily="34" charset="0"/>
              <a:buChar char="v"/>
            </a:pPr>
            <a:r>
              <a:rPr lang="en-US">
                <a:ea typeface="Calibri"/>
                <a:cs typeface="Calibri"/>
              </a:rPr>
              <a:t>[15] </a:t>
            </a:r>
            <a:r>
              <a:rPr lang="en-US">
                <a:ea typeface="+mn-lt"/>
                <a:cs typeface="+mn-lt"/>
              </a:rPr>
              <a:t>“What is a PID temperature controller?,” </a:t>
            </a:r>
            <a:r>
              <a:rPr lang="en-US" i="1">
                <a:ea typeface="+mn-lt"/>
                <a:cs typeface="+mn-lt"/>
              </a:rPr>
              <a:t>West Control Solutions</a:t>
            </a:r>
            <a:r>
              <a:rPr lang="en-US">
                <a:ea typeface="+mn-lt"/>
                <a:cs typeface="+mn-lt"/>
              </a:rPr>
              <a:t>. [Online]. Available: </a:t>
            </a:r>
            <a:r>
              <a:rPr lang="en-US">
                <a:ea typeface="+mn-lt"/>
                <a:cs typeface="+mn-lt"/>
                <a:hlinkClick r:id="rId6"/>
              </a:rPr>
              <a:t>https://www.west-cs.com/products/l2/pid-temperature-controller/</a:t>
            </a:r>
            <a:r>
              <a:rPr lang="en-US">
                <a:ea typeface="+mn-lt"/>
                <a:cs typeface="+mn-lt"/>
              </a:rPr>
              <a:t>. [Accessed: 08-Mar-2023]. </a:t>
            </a:r>
          </a:p>
          <a:p>
            <a:pPr>
              <a:buFont typeface="Wingdings,Sans-Serif" panose="020F0502020204030204" pitchFamily="34" charset="0"/>
              <a:buChar char="v"/>
            </a:pPr>
            <a:r>
              <a:rPr lang="en-US">
                <a:ea typeface="Calibri"/>
                <a:cs typeface="Calibri"/>
              </a:rPr>
              <a:t>[16] Auberins.com, “Gas oven controller kit (120V gas burner),” </a:t>
            </a:r>
            <a:r>
              <a:rPr lang="en-US" i="1">
                <a:ea typeface="Calibri"/>
                <a:cs typeface="Calibri"/>
              </a:rPr>
              <a:t>Gas Oven Controller Kit (120V Gas Burner) [KIT-GSO102S] - $319.99 : Auber Instruments, Inc., Temperature control solutions for home and industry</a:t>
            </a:r>
            <a:r>
              <a:rPr lang="en-US">
                <a:ea typeface="Calibri"/>
                <a:cs typeface="Calibri"/>
              </a:rPr>
              <a:t>. [Online]. Available: </a:t>
            </a:r>
            <a:r>
              <a:rPr lang="en-US">
                <a:ea typeface="Calibri"/>
                <a:cs typeface="Calibri"/>
                <a:hlinkClick r:id="rId7"/>
              </a:rPr>
              <a:t>https://www.auberins.com/index.php?main_page=product_info&amp;cPath=86_88&amp;products_id=887</a:t>
            </a:r>
            <a:r>
              <a:rPr lang="en-US">
                <a:ea typeface="Calibri"/>
                <a:cs typeface="Calibri"/>
              </a:rPr>
              <a:t>. [Accessed: 08-Mar-2023]. </a:t>
            </a:r>
            <a:endParaRPr lang="en-US">
              <a:ea typeface="+mn-lt"/>
              <a:cs typeface="+mn-lt"/>
            </a:endParaRPr>
          </a:p>
          <a:p>
            <a:pPr>
              <a:buFont typeface="Wingdings,Sans-Serif" panose="020F0502020204030204" pitchFamily="34" charset="0"/>
              <a:buChar char="v"/>
            </a:pPr>
            <a:r>
              <a:rPr lang="en-US">
                <a:ea typeface="Calibri"/>
                <a:cs typeface="Calibri"/>
              </a:rPr>
              <a:t>[17] “Master propane forced air torpedo heater, 125,000 BTU, MH-125V-GFA at ...” [Online]. Available: </a:t>
            </a:r>
            <a:r>
              <a:rPr lang="en-US">
                <a:ea typeface="Calibri"/>
                <a:cs typeface="Calibri"/>
                <a:hlinkClick r:id="rId8"/>
              </a:rPr>
              <a:t>https://www.tractorsupply.com/tsc/product/master-propane-forced-air-torpedo-heater-125-000-btu</a:t>
            </a:r>
            <a:r>
              <a:rPr lang="en-US">
                <a:ea typeface="Calibri"/>
                <a:cs typeface="Calibri"/>
              </a:rPr>
              <a:t>. [Accessed: 08-Mar-2023]. </a:t>
            </a:r>
          </a:p>
          <a:p>
            <a:pPr>
              <a:buFont typeface="Wingdings,Sans-Serif" panose="020F0502020204030204" pitchFamily="34" charset="0"/>
              <a:buChar char="v"/>
            </a:pPr>
            <a:endParaRPr lang="en-US">
              <a:ea typeface="Calibri"/>
              <a:cs typeface="Calibri"/>
            </a:endParaRPr>
          </a:p>
          <a:p>
            <a:pPr>
              <a:buFont typeface="Wingdings" panose="020F0502020204030204" pitchFamily="34" charset="0"/>
              <a:buChar char="v"/>
            </a:pPr>
            <a:endParaRPr lang="en-US">
              <a:ea typeface="Calibri"/>
              <a:cs typeface="Calibri"/>
            </a:endParaRPr>
          </a:p>
          <a:p>
            <a:pPr>
              <a:buFont typeface="Wingdings" panose="020F0502020204030204" pitchFamily="34" charset="0"/>
              <a:buChar char="v"/>
            </a:pPr>
            <a:endParaRPr lang="en-US"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3146520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>
            <a:extLst>
              <a:ext uri="{FF2B5EF4-FFF2-40B4-BE49-F238E27FC236}">
                <a16:creationId xmlns:a16="http://schemas.microsoft.com/office/drawing/2014/main" id="{4086E084-587B-4477-9A16-20D88E90A2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E917005F-BBD6-4572-AA66-5B53DE7619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2CFCD635-C557-491A-B373-CA044B7303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31" name="Rectangle 30">
            <a:extLst>
              <a:ext uri="{FF2B5EF4-FFF2-40B4-BE49-F238E27FC236}">
                <a16:creationId xmlns:a16="http://schemas.microsoft.com/office/drawing/2014/main" id="{311973C2-EB8B-452A-A698-4A252FD3AE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2000" cy="685799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33" name="Rectangle 32">
            <a:extLst>
              <a:ext uri="{FF2B5EF4-FFF2-40B4-BE49-F238E27FC236}">
                <a16:creationId xmlns:a16="http://schemas.microsoft.com/office/drawing/2014/main" id="{10162E77-11AD-44A7-84EC-40C59EEFBD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33431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887BDB5-3212-1A0F-0F24-6B0426D413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81601" y="548682"/>
            <a:ext cx="6368142" cy="760644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Project Description </a:t>
            </a:r>
          </a:p>
        </p:txBody>
      </p:sp>
      <p:pic>
        <p:nvPicPr>
          <p:cNvPr id="5" name="Picture 5" descr="A picture containing miller&#10;&#10;Description automatically generated">
            <a:extLst>
              <a:ext uri="{FF2B5EF4-FFF2-40B4-BE49-F238E27FC236}">
                <a16:creationId xmlns:a16="http://schemas.microsoft.com/office/drawing/2014/main" id="{24616347-2864-10BF-0B33-73543221F61E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/>
          <a:srcRect l="28334" r="3919" b="-1"/>
          <a:stretch/>
        </p:blipFill>
        <p:spPr>
          <a:xfrm>
            <a:off x="20" y="1240"/>
            <a:ext cx="4400276" cy="6455707"/>
          </a:xfrm>
          <a:prstGeom prst="rect">
            <a:avLst/>
          </a:prstGeom>
        </p:spPr>
      </p:pic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5AB158E9-1B40-4CD6-95F0-95CA11DF7B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287617" y="2085703"/>
            <a:ext cx="6170686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53A497-10F6-1B25-7C9A-71A95909758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181601" y="2089697"/>
            <a:ext cx="6368142" cy="5036029"/>
          </a:xfrm>
        </p:spPr>
        <p:txBody>
          <a:bodyPr vert="horz" lIns="0" tIns="45720" rIns="0" bIns="45720" rtlCol="0" anchor="t">
            <a:noAutofit/>
          </a:bodyPr>
          <a:lstStyle/>
          <a:p>
            <a:pPr>
              <a:buFont typeface="Wingdings" panose="020F0502020204030204" pitchFamily="34" charset="0"/>
              <a:buChar char="v"/>
            </a:pPr>
            <a:r>
              <a:rPr lang="en-US" dirty="0"/>
              <a:t>Goal </a:t>
            </a:r>
          </a:p>
          <a:p>
            <a:pPr marL="383540" lvl="1">
              <a:buFont typeface="Wingdings" panose="020F0502020204030204" pitchFamily="34" charset="0"/>
              <a:buChar char="v"/>
            </a:pPr>
            <a:r>
              <a:rPr lang="en-US" sz="2000" dirty="0"/>
              <a:t>Design a mobile powder coating oven that can be used by all programs</a:t>
            </a:r>
            <a:endParaRPr lang="en-US" sz="2000" dirty="0">
              <a:cs typeface="Calibri" panose="020F0502020204030204"/>
            </a:endParaRPr>
          </a:p>
          <a:p>
            <a:pPr marL="383540" lvl="1">
              <a:buFont typeface="Wingdings" panose="020F0502020204030204" pitchFamily="34" charset="0"/>
              <a:buChar char="v"/>
            </a:pPr>
            <a:r>
              <a:rPr lang="en-US" sz="2000" dirty="0"/>
              <a:t>Work with the bumper capstone team</a:t>
            </a:r>
            <a:endParaRPr lang="en-US" sz="2000" dirty="0">
              <a:cs typeface="Calibri" panose="020F0502020204030204"/>
            </a:endParaRPr>
          </a:p>
          <a:p>
            <a:pPr marL="383540" lvl="1">
              <a:buFont typeface="Wingdings" panose="020F0502020204030204" pitchFamily="34" charset="0"/>
              <a:buChar char="v"/>
            </a:pPr>
            <a:r>
              <a:rPr lang="en-US" sz="2000" dirty="0"/>
              <a:t>Powered by a propane fueled torpedo heater</a:t>
            </a:r>
            <a:endParaRPr lang="en-US" sz="2000" dirty="0">
              <a:cs typeface="Calibri" panose="020F0502020204030204"/>
            </a:endParaRPr>
          </a:p>
          <a:p>
            <a:pPr marL="383540" lvl="1">
              <a:buFont typeface="Wingdings" panose="020F0502020204030204" pitchFamily="34" charset="0"/>
              <a:buChar char="v"/>
            </a:pPr>
            <a:r>
              <a:rPr lang="en-US" sz="2000" dirty="0"/>
              <a:t>Controlled using a PID control system</a:t>
            </a:r>
            <a:endParaRPr lang="en-US" sz="2000" dirty="0">
              <a:cs typeface="Calibri" panose="020F0502020204030204"/>
            </a:endParaRPr>
          </a:p>
          <a:p>
            <a:pPr>
              <a:buFont typeface="Wingdings" panose="020F0502020204030204" pitchFamily="34" charset="0"/>
              <a:buChar char="v"/>
            </a:pPr>
            <a:r>
              <a:rPr lang="en-US" dirty="0"/>
              <a:t>Stakeholder</a:t>
            </a:r>
            <a:endParaRPr lang="en-US" dirty="0">
              <a:cs typeface="Calibri" panose="020F0502020204030204"/>
            </a:endParaRPr>
          </a:p>
          <a:p>
            <a:pPr marL="383540" lvl="1">
              <a:buFont typeface="Wingdings" panose="020F0502020204030204" pitchFamily="34" charset="0"/>
              <a:buChar char="v"/>
            </a:pPr>
            <a:r>
              <a:rPr lang="en-US" sz="2000" dirty="0"/>
              <a:t>The Renewable Energy Lab</a:t>
            </a:r>
            <a:endParaRPr lang="en-US" sz="2000" dirty="0">
              <a:cs typeface="Calibri" panose="020F0502020204030204"/>
            </a:endParaRPr>
          </a:p>
          <a:p>
            <a:pPr>
              <a:buFont typeface="Wingdings" panose="020F0502020204030204" pitchFamily="34" charset="0"/>
              <a:buChar char="v"/>
            </a:pPr>
            <a:r>
              <a:rPr lang="en-US" dirty="0"/>
              <a:t>Client</a:t>
            </a:r>
            <a:endParaRPr lang="en-US" dirty="0">
              <a:cs typeface="Calibri" panose="020F0502020204030204"/>
            </a:endParaRPr>
          </a:p>
          <a:p>
            <a:pPr marL="383540" lvl="1">
              <a:buFont typeface="Wingdings" panose="020F0502020204030204" pitchFamily="34" charset="0"/>
              <a:buChar char="v"/>
            </a:pPr>
            <a:r>
              <a:rPr lang="en-US" sz="2000" dirty="0"/>
              <a:t>Carson Pete</a:t>
            </a:r>
            <a:endParaRPr lang="en-US" sz="2000" dirty="0">
              <a:cs typeface="Calibri" panose="020F0502020204030204"/>
            </a:endParaRPr>
          </a:p>
          <a:p>
            <a:pPr>
              <a:buFont typeface="Wingdings" panose="020F0502020204030204" pitchFamily="34" charset="0"/>
              <a:buChar char="v"/>
            </a:pPr>
            <a:r>
              <a:rPr lang="en-US" dirty="0"/>
              <a:t>The powder coating machine will be housed in the renewable energy lab</a:t>
            </a:r>
            <a:endParaRPr lang="en-US" dirty="0">
              <a:cs typeface="Calibri" panose="020F0502020204030204"/>
            </a:endParaRPr>
          </a:p>
          <a:p>
            <a:pPr marL="200660" lvl="1" indent="0">
              <a:buNone/>
            </a:pPr>
            <a:endParaRPr lang="en-US" sz="2000">
              <a:cs typeface="Calibri" panose="020F0502020204030204"/>
            </a:endParaRPr>
          </a:p>
          <a:p>
            <a:endParaRPr lang="en-US" sz="1500"/>
          </a:p>
          <a:p>
            <a:pPr marL="383540" lvl="1"/>
            <a:endParaRPr lang="en-US" sz="1500"/>
          </a:p>
          <a:p>
            <a:endParaRPr lang="en-US" sz="150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62E6AA4-3ED3-E158-D8FA-59D168D4F4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b="1">
                <a:solidFill>
                  <a:schemeClr val="tx1"/>
                </a:solidFill>
              </a:rPr>
              <a:t>Hussain Slide 1</a:t>
            </a:r>
            <a:endParaRPr lang="en-US" b="1">
              <a:solidFill>
                <a:schemeClr val="tx1"/>
              </a:solidFill>
              <a:cs typeface="Calibri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88D7184-9671-CBE9-769B-72F9C6867519}"/>
              </a:ext>
            </a:extLst>
          </p:cNvPr>
          <p:cNvSpPr txBox="1"/>
          <p:nvPr/>
        </p:nvSpPr>
        <p:spPr>
          <a:xfrm>
            <a:off x="-4456" y="6528245"/>
            <a:ext cx="5565717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>
                <a:ea typeface="Calibri"/>
                <a:cs typeface="Calibri"/>
              </a:rPr>
              <a:t>Figure 1: Industrial powder coating batch ovens [1]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05847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985B64-FCD8-03C6-CCAF-8C74C94A58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cs typeface="Calibri Light"/>
              </a:rPr>
              <a:t>Background 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62B2CB-AF0E-FA3D-EA15-E41670D4F8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3313" y="2052918"/>
            <a:ext cx="4992688" cy="4247298"/>
          </a:xfrm>
        </p:spPr>
        <p:txBody>
          <a:bodyPr vert="horz" lIns="0" tIns="45720" rIns="0" bIns="45720" rtlCol="0" anchor="t">
            <a:normAutofit/>
          </a:bodyPr>
          <a:lstStyle/>
          <a:p>
            <a:pPr>
              <a:buFont typeface="Wingdings" panose="020F0502020204030204" pitchFamily="34" charset="0"/>
              <a:buChar char="v"/>
            </a:pPr>
            <a:r>
              <a:rPr lang="en-US"/>
              <a:t>What is Powder-Coating?</a:t>
            </a:r>
            <a:endParaRPr lang="en-US">
              <a:cs typeface="Calibri" panose="020F0502020204030204"/>
            </a:endParaRPr>
          </a:p>
          <a:p>
            <a:pPr marL="383540" lvl="1">
              <a:buFont typeface="Wingdings" panose="020F0502020204030204" pitchFamily="34" charset="0"/>
              <a:buChar char="v"/>
            </a:pPr>
            <a:r>
              <a:rPr lang="en-US" sz="2000"/>
              <a:t>It’s the process of applying fine, pigment particles are electrically charged and sprayed onto the part.</a:t>
            </a:r>
            <a:endParaRPr lang="en-US" sz="2000">
              <a:cs typeface="Calibri"/>
            </a:endParaRPr>
          </a:p>
          <a:p>
            <a:pPr>
              <a:buFont typeface="Wingdings" panose="020F0502020204030204" pitchFamily="34" charset="0"/>
              <a:buChar char="v"/>
            </a:pPr>
            <a:r>
              <a:rPr lang="en-US"/>
              <a:t>What projects can you do with powder coating?</a:t>
            </a:r>
            <a:endParaRPr lang="en-US">
              <a:cs typeface="Calibri"/>
            </a:endParaRPr>
          </a:p>
          <a:p>
            <a:pPr marL="383540" lvl="1">
              <a:buFont typeface="Wingdings" panose="020F0502020204030204" pitchFamily="34" charset="0"/>
              <a:buChar char="v"/>
            </a:pPr>
            <a:r>
              <a:rPr lang="en-US" sz="2000"/>
              <a:t>It could be applied from Simple DIYs to High end industrial applications.</a:t>
            </a:r>
            <a:endParaRPr lang="en-US" sz="2000">
              <a:cs typeface="Calibri"/>
            </a:endParaRPr>
          </a:p>
          <a:p>
            <a:pPr>
              <a:buFont typeface="Wingdings" panose="020F0502020204030204" pitchFamily="34" charset="0"/>
              <a:buChar char="v"/>
            </a:pPr>
            <a:r>
              <a:rPr lang="en-US"/>
              <a:t>Powder-Coating ovens?</a:t>
            </a:r>
            <a:endParaRPr lang="en-US">
              <a:cs typeface="Calibri"/>
            </a:endParaRPr>
          </a:p>
          <a:p>
            <a:pPr marL="383540" lvl="1">
              <a:buFont typeface="Wingdings" panose="020F0502020204030204" pitchFamily="34" charset="0"/>
              <a:buChar char="v"/>
            </a:pPr>
            <a:r>
              <a:rPr lang="en-US" sz="2000"/>
              <a:t>The last step for powder coating to cure the powder onto the part.</a:t>
            </a:r>
            <a:endParaRPr lang="en-US" sz="2000">
              <a:cs typeface="Calibri"/>
            </a:endParaRPr>
          </a:p>
          <a:p>
            <a:endParaRPr lang="en-US"/>
          </a:p>
          <a:p>
            <a:endParaRPr lang="en-US"/>
          </a:p>
          <a:p>
            <a:pPr marL="1699895" lvl="8"/>
            <a:endParaRPr lang="en-US">
              <a:cs typeface="Calibri" panose="020F0502020204030204"/>
            </a:endParaRPr>
          </a:p>
        </p:txBody>
      </p:sp>
      <p:pic>
        <p:nvPicPr>
          <p:cNvPr id="5" name="Picture 4" descr="A picture containing indoor, floor, ceiling, building&#10;&#10;Description automatically generated">
            <a:extLst>
              <a:ext uri="{FF2B5EF4-FFF2-40B4-BE49-F238E27FC236}">
                <a16:creationId xmlns:a16="http://schemas.microsoft.com/office/drawing/2014/main" id="{BF232C86-95E4-F68A-0EA6-585DC528E41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2275" y="1853248"/>
            <a:ext cx="2488559" cy="186641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4F0BBD2-E5B2-49CA-A3E8-28FB06037300}"/>
              </a:ext>
            </a:extLst>
          </p:cNvPr>
          <p:cNvSpPr txBox="1"/>
          <p:nvPr/>
        </p:nvSpPr>
        <p:spPr>
          <a:xfrm>
            <a:off x="7562275" y="3719667"/>
            <a:ext cx="4381008" cy="26161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1100"/>
              <a:t>Figure I: Industrial Powder-Coating Oven [2]</a:t>
            </a:r>
          </a:p>
        </p:txBody>
      </p:sp>
      <p:pic>
        <p:nvPicPr>
          <p:cNvPr id="9" name="Picture 8" descr="A picture containing indoor&#10;&#10;Description automatically generated">
            <a:extLst>
              <a:ext uri="{FF2B5EF4-FFF2-40B4-BE49-F238E27FC236}">
                <a16:creationId xmlns:a16="http://schemas.microsoft.com/office/drawing/2014/main" id="{FC0FD804-1AB7-81A8-FCF5-D0AC82C175D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2275" y="4125956"/>
            <a:ext cx="2488559" cy="1688664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E6A54D97-C69F-2723-0366-66AF0B3392E5}"/>
              </a:ext>
            </a:extLst>
          </p:cNvPr>
          <p:cNvSpPr txBox="1"/>
          <p:nvPr/>
        </p:nvSpPr>
        <p:spPr>
          <a:xfrm>
            <a:off x="8037764" y="5847696"/>
            <a:ext cx="2139508" cy="26161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1100"/>
              <a:t>Gif I: Powder-Coating [3]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908BD1D-6893-5E03-4450-1AD7BD6B13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b="1">
                <a:solidFill>
                  <a:schemeClr val="tx1"/>
                </a:solidFill>
              </a:rPr>
              <a:t>Hussain slide 2</a:t>
            </a:r>
            <a:endParaRPr lang="en-US" b="1">
              <a:solidFill>
                <a:schemeClr val="tx1"/>
              </a:solidFill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475611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6808F9-C916-4160-0498-2BF25A7984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ea typeface="+mj-lt"/>
                <a:cs typeface="+mj-lt"/>
              </a:rPr>
              <a:t>Benchmarking </a:t>
            </a:r>
            <a:endParaRPr lang="en-US"/>
          </a:p>
        </p:txBody>
      </p:sp>
      <p:pic>
        <p:nvPicPr>
          <p:cNvPr id="5" name="Content Placeholder 4" descr="Graphical user interface&#10;&#10;Description automatically generated with low confidence">
            <a:extLst>
              <a:ext uri="{FF2B5EF4-FFF2-40B4-BE49-F238E27FC236}">
                <a16:creationId xmlns:a16="http://schemas.microsoft.com/office/drawing/2014/main" id="{F900A37F-7BF4-BE42-6812-54F01B8AE33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614" t="17156" r="45981" b="30889"/>
          <a:stretch/>
        </p:blipFill>
        <p:spPr>
          <a:xfrm>
            <a:off x="1480457" y="2130642"/>
            <a:ext cx="3516085" cy="3261300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36FE0DE-164C-2A70-581D-DA5999285E97}"/>
              </a:ext>
            </a:extLst>
          </p:cNvPr>
          <p:cNvSpPr txBox="1"/>
          <p:nvPr/>
        </p:nvSpPr>
        <p:spPr>
          <a:xfrm>
            <a:off x="1737360" y="5632704"/>
            <a:ext cx="3026664" cy="64633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/>
              <a:t>Figure 3: Creative Coating Solutions </a:t>
            </a:r>
            <a:r>
              <a:rPr lang="en-US">
                <a:ea typeface="+mn-lt"/>
                <a:cs typeface="+mn-lt"/>
              </a:rPr>
              <a:t>[4]</a:t>
            </a:r>
            <a:endParaRPr lang="en-US"/>
          </a:p>
        </p:txBody>
      </p:sp>
      <p:pic>
        <p:nvPicPr>
          <p:cNvPr id="8" name="Picture 7" descr="A picture containing indoor, stainless, steel, silver&#10;&#10;Description automatically generated">
            <a:extLst>
              <a:ext uri="{FF2B5EF4-FFF2-40B4-BE49-F238E27FC236}">
                <a16:creationId xmlns:a16="http://schemas.microsoft.com/office/drawing/2014/main" id="{CA1E5766-00E2-3F48-6ED5-4B8169567B4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6194" y="2130642"/>
            <a:ext cx="2194183" cy="32613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7EBDF1E1-404D-7E2B-9225-9133888A65CA}"/>
              </a:ext>
            </a:extLst>
          </p:cNvPr>
          <p:cNvSpPr txBox="1"/>
          <p:nvPr/>
        </p:nvSpPr>
        <p:spPr>
          <a:xfrm>
            <a:off x="6995160" y="5632704"/>
            <a:ext cx="3145536" cy="64633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/>
              <a:t>Figure 4: DIY Powder Coating Oven </a:t>
            </a:r>
            <a:r>
              <a:rPr lang="en-US">
                <a:ea typeface="+mn-lt"/>
                <a:cs typeface="+mn-lt"/>
              </a:rPr>
              <a:t>[5]</a:t>
            </a:r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438324F-BC79-5A3D-3400-3381182E76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b="1">
                <a:solidFill>
                  <a:schemeClr val="tx1"/>
                </a:solidFill>
              </a:rPr>
              <a:t>Hussain slide 3</a:t>
            </a:r>
            <a:endParaRPr lang="en-US" b="1">
              <a:solidFill>
                <a:schemeClr val="tx1"/>
              </a:solidFill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0880281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B2227C-FB3E-88AE-62A4-E848E15E68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cs typeface="Calibri Light"/>
              </a:rPr>
              <a:t>Literature Review (Structure)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D5622B-D884-41F1-2838-4B8C013ABBE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0" tIns="45720" rIns="0" bIns="45720" rtlCol="0" anchor="t">
            <a:normAutofit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en-US"/>
              <a:t>[6] "A look into the Making of Powder Coating Ovens”</a:t>
            </a:r>
          </a:p>
          <a:p>
            <a:pPr marL="383540" lvl="1">
              <a:buFont typeface="Wingdings" panose="05000000000000000000" pitchFamily="2" charset="2"/>
              <a:buChar char="v"/>
            </a:pPr>
            <a:r>
              <a:rPr lang="en-US"/>
              <a:t>Summary: A detailed instructions on how to design and fabricate a powder coating oven.</a:t>
            </a:r>
            <a:endParaRPr lang="en-US">
              <a:ea typeface="Calibri"/>
              <a:cs typeface="Calibri"/>
            </a:endParaRPr>
          </a:p>
          <a:p>
            <a:pPr>
              <a:buFont typeface="Wingdings" panose="05000000000000000000" pitchFamily="2" charset="2"/>
              <a:buChar char="v"/>
            </a:pPr>
            <a:r>
              <a:rPr lang="en-US"/>
              <a:t>[7] "What Size Powder Coating Oven Do You Need?”</a:t>
            </a:r>
            <a:endParaRPr lang="en-US">
              <a:ea typeface="Calibri"/>
              <a:cs typeface="Calibri"/>
            </a:endParaRPr>
          </a:p>
          <a:p>
            <a:pPr marL="383540" lvl="1">
              <a:buFont typeface="Wingdings" panose="05000000000000000000" pitchFamily="2" charset="2"/>
              <a:buChar char="v"/>
            </a:pPr>
            <a:r>
              <a:rPr lang="en-US"/>
              <a:t>Summary: Size measurements and configurations for the design of powder coating oven.</a:t>
            </a:r>
            <a:endParaRPr lang="en-US">
              <a:ea typeface="Calibri"/>
              <a:cs typeface="Calibri"/>
            </a:endParaRPr>
          </a:p>
          <a:p>
            <a:pPr>
              <a:buFont typeface="Wingdings" panose="05000000000000000000" pitchFamily="2" charset="2"/>
              <a:buChar char="v"/>
            </a:pPr>
            <a:r>
              <a:rPr lang="en-US"/>
              <a:t>[8] "Curing oven Structural Design and Numerical Simulation of Powder Electrostatic Spraying Curing Oven“</a:t>
            </a:r>
            <a:endParaRPr lang="en-US">
              <a:ea typeface="Calibri"/>
              <a:cs typeface="Calibri"/>
            </a:endParaRPr>
          </a:p>
          <a:p>
            <a:pPr marL="383540" lvl="1">
              <a:buFont typeface="Wingdings" panose="05000000000000000000" pitchFamily="2" charset="2"/>
              <a:buChar char="v"/>
            </a:pPr>
            <a:r>
              <a:rPr lang="en-US"/>
              <a:t>Summary: A study of the heat and structural analysis that determines the best powder coating outcome with least energy spent.</a:t>
            </a:r>
            <a:endParaRPr lang="en-US">
              <a:ea typeface="Calibri"/>
              <a:cs typeface="Calibri"/>
            </a:endParaRPr>
          </a:p>
          <a:p>
            <a:pPr marL="383540" lvl="1"/>
            <a:endParaRPr lang="en-US">
              <a:ea typeface="Calibri"/>
              <a:cs typeface="Calibri"/>
            </a:endParaRPr>
          </a:p>
          <a:p>
            <a:pPr marL="383540" lvl="1"/>
            <a:endParaRPr lang="en-US">
              <a:ea typeface="Calibri"/>
              <a:cs typeface="Calibri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C246F52-908D-E9B6-3B8D-ABA5DF7EE9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b="1">
                <a:solidFill>
                  <a:schemeClr val="tx1"/>
                </a:solidFill>
              </a:rPr>
              <a:t>Desiree slide 4</a:t>
            </a:r>
            <a:endParaRPr lang="en-US" b="1">
              <a:solidFill>
                <a:schemeClr val="tx1"/>
              </a:solidFill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0431643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B2227C-FB3E-88AE-62A4-E848E15E68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cs typeface="Calibri Light"/>
              </a:rPr>
              <a:t>Literature Review (Heater) 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D5622B-D884-41F1-2838-4B8C013ABBE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0" tIns="45720" rIns="0" bIns="45720" rtlCol="0" anchor="t">
            <a:normAutofit/>
          </a:bodyPr>
          <a:lstStyle/>
          <a:p>
            <a:pPr>
              <a:buFont typeface="Wingdings" panose="020F0502020204030204" pitchFamily="34" charset="0"/>
              <a:buChar char="v"/>
            </a:pPr>
            <a:r>
              <a:rPr lang="en-US">
                <a:ea typeface="+mn-lt"/>
                <a:cs typeface="+mn-lt"/>
              </a:rPr>
              <a:t>[9] “The Effect of Oven-Heat Flux on Powder-Coating Issues of Sheet Molding Compound Panels” </a:t>
            </a:r>
            <a:endParaRPr lang="en-US"/>
          </a:p>
          <a:p>
            <a:pPr marL="383540" lvl="1">
              <a:buFont typeface="Wingdings" panose="020F0502020204030204" pitchFamily="34" charset="0"/>
              <a:buChar char="v"/>
            </a:pPr>
            <a:r>
              <a:rPr lang="en-US" sz="2000">
                <a:ea typeface="+mn-lt"/>
                <a:cs typeface="+mn-lt"/>
              </a:rPr>
              <a:t>Summary: The general process of powder coating and heat flux in an oven. This source helps the team choose the type of oven used.</a:t>
            </a:r>
          </a:p>
          <a:p>
            <a:pPr>
              <a:buFont typeface="Wingdings" panose="020F0502020204030204" pitchFamily="34" charset="0"/>
              <a:buChar char="v"/>
            </a:pPr>
            <a:r>
              <a:rPr lang="en-US">
                <a:ea typeface="+mn-lt"/>
                <a:cs typeface="+mn-lt"/>
              </a:rPr>
              <a:t>[10] EPTEX Coating</a:t>
            </a:r>
          </a:p>
          <a:p>
            <a:pPr marL="383540" lvl="1">
              <a:buFont typeface="Wingdings" panose="020F0502020204030204" pitchFamily="34" charset="0"/>
              <a:buChar char="v"/>
            </a:pPr>
            <a:r>
              <a:rPr lang="en-US" sz="2000">
                <a:ea typeface="+mn-lt"/>
                <a:cs typeface="+mn-lt"/>
              </a:rPr>
              <a:t>Summary: Oven/ heater spec for a comparable item available in current market. </a:t>
            </a:r>
          </a:p>
          <a:p>
            <a:pPr>
              <a:buFont typeface="Wingdings" panose="020F0502020204030204" pitchFamily="34" charset="0"/>
              <a:buChar char="v"/>
            </a:pPr>
            <a:r>
              <a:rPr lang="en-US">
                <a:ea typeface="+mn-lt"/>
                <a:cs typeface="+mn-lt"/>
              </a:rPr>
              <a:t>[11] “How Oven Conditions Affect Powder Coating Performance”</a:t>
            </a:r>
          </a:p>
          <a:p>
            <a:pPr marL="383540" lvl="1">
              <a:buFont typeface="Wingdings" panose="020F0502020204030204" pitchFamily="34" charset="0"/>
              <a:buChar char="v"/>
            </a:pPr>
            <a:r>
              <a:rPr lang="en-US" sz="2000">
                <a:ea typeface="+mn-lt"/>
                <a:cs typeface="+mn-lt"/>
              </a:rPr>
              <a:t>Summary: Changing the temperature and time of the oven to work with the number of parts and density of the objects in the oven.</a:t>
            </a:r>
          </a:p>
          <a:p>
            <a:pPr>
              <a:buFont typeface="Wingdings" panose="020F0502020204030204" pitchFamily="34" charset="0"/>
              <a:buChar char="v"/>
            </a:pPr>
            <a:r>
              <a:rPr lang="en-US">
                <a:ea typeface="+mn-lt"/>
                <a:cs typeface="+mn-lt"/>
              </a:rPr>
              <a:t>[12] “Understanding Cure Ovens for Powder Coating”</a:t>
            </a:r>
          </a:p>
          <a:p>
            <a:pPr marL="383540" lvl="1">
              <a:buFont typeface="Wingdings" panose="020F0502020204030204" pitchFamily="34" charset="0"/>
              <a:buChar char="v"/>
            </a:pPr>
            <a:r>
              <a:rPr lang="en-US" sz="2000">
                <a:ea typeface="+mn-lt"/>
                <a:cs typeface="+mn-lt"/>
              </a:rPr>
              <a:t>Summary: Conditions to review about curing powder coating when choosing a heater/oven</a:t>
            </a:r>
          </a:p>
          <a:p>
            <a:pPr>
              <a:buFont typeface="Wingdings" panose="020F0502020204030204" pitchFamily="34" charset="0"/>
              <a:buChar char="v"/>
            </a:pPr>
            <a:endParaRPr lang="en-US">
              <a:cs typeface="Calibri" panose="020F0502020204030204"/>
            </a:endParaRPr>
          </a:p>
          <a:p>
            <a:pPr>
              <a:buFont typeface="Wingdings" panose="020F0502020204030204" pitchFamily="34" charset="0"/>
              <a:buChar char="v"/>
            </a:pPr>
            <a:endParaRPr lang="en-US">
              <a:cs typeface="Calibri" panose="020F0502020204030204"/>
            </a:endParaRPr>
          </a:p>
          <a:p>
            <a:pPr>
              <a:buFont typeface="Wingdings" panose="020F0502020204030204" pitchFamily="34" charset="0"/>
              <a:buChar char="v"/>
            </a:pPr>
            <a:endParaRPr lang="en-US">
              <a:cs typeface="Calibri" panose="020F0502020204030204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FE5E9DD-CEF4-94FA-E202-60E1B8D580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b="1">
                <a:solidFill>
                  <a:schemeClr val="tx1"/>
                </a:solidFill>
              </a:rPr>
              <a:t>Desiree  slide 5</a:t>
            </a:r>
            <a:endParaRPr lang="en-US" b="1">
              <a:solidFill>
                <a:schemeClr val="tx1"/>
              </a:solidFill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581929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B2227C-FB3E-88AE-62A4-E848E15E68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0543" y="473761"/>
            <a:ext cx="10058400" cy="1076442"/>
          </a:xfrm>
        </p:spPr>
        <p:txBody>
          <a:bodyPr/>
          <a:lstStyle/>
          <a:p>
            <a:r>
              <a:rPr lang="en-US">
                <a:cs typeface="Calibri Light"/>
              </a:rPr>
              <a:t>Literature Review (Control System)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D5622B-D884-41F1-2838-4B8C013ABB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36859" y="1712050"/>
            <a:ext cx="10058400" cy="4504623"/>
          </a:xfrm>
        </p:spPr>
        <p:txBody>
          <a:bodyPr vert="horz" lIns="0" tIns="45720" rIns="0" bIns="45720" rtlCol="0" anchor="t">
            <a:normAutofit/>
          </a:bodyPr>
          <a:lstStyle/>
          <a:p>
            <a:pPr>
              <a:buFont typeface="Wingdings" panose="020F0502020204030204" pitchFamily="34" charset="0"/>
              <a:buChar char="v"/>
            </a:pPr>
            <a:r>
              <a:rPr lang="en-US">
                <a:cs typeface="Calibri"/>
              </a:rPr>
              <a:t>[13] </a:t>
            </a:r>
            <a:r>
              <a:rPr lang="en-US">
                <a:ea typeface="+mn-lt"/>
                <a:cs typeface="+mn-lt"/>
              </a:rPr>
              <a:t>“What is a PID controller?” </a:t>
            </a:r>
            <a:r>
              <a:rPr lang="en-US">
                <a:cs typeface="Calibri"/>
              </a:rPr>
              <a:t> </a:t>
            </a:r>
          </a:p>
          <a:p>
            <a:pPr marL="383540" lvl="1">
              <a:buFont typeface="Wingdings" panose="020F0502020204030204" pitchFamily="34" charset="0"/>
              <a:buChar char="v"/>
            </a:pPr>
            <a:r>
              <a:rPr lang="en-US">
                <a:cs typeface="Calibri"/>
              </a:rPr>
              <a:t>Summary: Details the history of the PID controller</a:t>
            </a:r>
            <a:endParaRPr lang="en-US"/>
          </a:p>
          <a:p>
            <a:pPr>
              <a:buFont typeface="Wingdings" panose="020F0502020204030204" pitchFamily="34" charset="0"/>
              <a:buChar char="v"/>
            </a:pPr>
            <a:r>
              <a:rPr lang="en-US">
                <a:cs typeface="Calibri"/>
              </a:rPr>
              <a:t>[14] </a:t>
            </a:r>
            <a:r>
              <a:rPr lang="en-US">
                <a:ea typeface="+mn-lt"/>
                <a:cs typeface="+mn-lt"/>
              </a:rPr>
              <a:t>“Manuals, </a:t>
            </a:r>
            <a:r>
              <a:rPr lang="en-US" i="1">
                <a:ea typeface="+mn-lt"/>
                <a:cs typeface="+mn-lt"/>
              </a:rPr>
              <a:t>Manuals : Auber Instruments, Inc., Temperature control solutions for home and industry</a:t>
            </a:r>
            <a:r>
              <a:rPr lang="en-US">
                <a:ea typeface="+mn-lt"/>
                <a:cs typeface="+mn-lt"/>
              </a:rPr>
              <a:t>. "</a:t>
            </a:r>
            <a:endParaRPr lang="en-US">
              <a:cs typeface="Calibri"/>
            </a:endParaRPr>
          </a:p>
          <a:p>
            <a:pPr marL="383540" lvl="1">
              <a:buFont typeface="Wingdings" panose="020F0502020204030204" pitchFamily="34" charset="0"/>
              <a:buChar char="v"/>
            </a:pPr>
            <a:r>
              <a:rPr lang="en-US">
                <a:cs typeface="Calibri"/>
              </a:rPr>
              <a:t>Summary: Details how to set up a PID system</a:t>
            </a:r>
            <a:endParaRPr lang="en-US">
              <a:ea typeface="Calibri"/>
              <a:cs typeface="Calibri"/>
            </a:endParaRPr>
          </a:p>
          <a:p>
            <a:pPr>
              <a:buFont typeface="Wingdings" panose="020F0502020204030204" pitchFamily="34" charset="0"/>
              <a:buChar char="v"/>
            </a:pPr>
            <a:r>
              <a:rPr lang="en-US">
                <a:cs typeface="Calibri"/>
              </a:rPr>
              <a:t>[15] </a:t>
            </a:r>
            <a:r>
              <a:rPr lang="en-US">
                <a:ea typeface="+mn-lt"/>
                <a:cs typeface="+mn-lt"/>
              </a:rPr>
              <a:t>“What is a PID temperature controller?” </a:t>
            </a:r>
          </a:p>
          <a:p>
            <a:pPr marL="383540" lvl="1">
              <a:buFont typeface="Wingdings" panose="020F0502020204030204" pitchFamily="34" charset="0"/>
              <a:buChar char="v"/>
            </a:pPr>
            <a:r>
              <a:rPr lang="en-US">
                <a:cs typeface="Calibri"/>
              </a:rPr>
              <a:t>Summary: Details different methods of use for a PID sensor</a:t>
            </a:r>
            <a:endParaRPr lang="en-US">
              <a:ea typeface="Calibri"/>
              <a:cs typeface="Calibri"/>
            </a:endParaRPr>
          </a:p>
          <a:p>
            <a:pPr>
              <a:buFont typeface="Wingdings" panose="020F0502020204030204" pitchFamily="34" charset="0"/>
              <a:buChar char="v"/>
            </a:pPr>
            <a:endParaRPr lang="en-US">
              <a:cs typeface="Calibri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60785B9-80E5-76BB-5688-341DB9CA25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b="1">
                <a:solidFill>
                  <a:schemeClr val="tx1"/>
                </a:solidFill>
              </a:rPr>
              <a:t>Desiree slide 6</a:t>
            </a:r>
            <a:endParaRPr lang="en-US" b="1">
              <a:solidFill>
                <a:schemeClr val="tx1"/>
              </a:solidFill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62576263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14">
            <a:extLst>
              <a:ext uri="{FF2B5EF4-FFF2-40B4-BE49-F238E27FC236}">
                <a16:creationId xmlns:a16="http://schemas.microsoft.com/office/drawing/2014/main" id="{C5A74FED-665B-44E8-AD64-AC4818D42D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" name="Rectangle 16">
            <a:extLst>
              <a:ext uri="{FF2B5EF4-FFF2-40B4-BE49-F238E27FC236}">
                <a16:creationId xmlns:a16="http://schemas.microsoft.com/office/drawing/2014/main" id="{C251024C-CB47-4BCD-B0FD-5CCEC092B2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31" name="Straight Connector 18">
            <a:extLst>
              <a:ext uri="{FF2B5EF4-FFF2-40B4-BE49-F238E27FC236}">
                <a16:creationId xmlns:a16="http://schemas.microsoft.com/office/drawing/2014/main" id="{CE2B0D8E-23D2-484D-A437-CA27572AA5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32" name="Rectangle 20">
            <a:extLst>
              <a:ext uri="{FF2B5EF4-FFF2-40B4-BE49-F238E27FC236}">
                <a16:creationId xmlns:a16="http://schemas.microsoft.com/office/drawing/2014/main" id="{879774D8-8540-48E4-923D-4F2A21A074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6315" cy="6858000"/>
          </a:xfrm>
          <a:prstGeom prst="rect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001">
            <a:schemeClr val="lt1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22">
            <a:extLst>
              <a:ext uri="{FF2B5EF4-FFF2-40B4-BE49-F238E27FC236}">
                <a16:creationId xmlns:a16="http://schemas.microsoft.com/office/drawing/2014/main" id="{248258C6-81CC-4C42-B916-9D2550D616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6" y="0"/>
            <a:ext cx="4590273" cy="68580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C903D76-FB19-FB79-570C-2934122D48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2369" y="516835"/>
            <a:ext cx="3735502" cy="2103875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3600">
                <a:solidFill>
                  <a:srgbClr val="FFFFFF"/>
                </a:solidFill>
              </a:rPr>
              <a:t>Literature Review (Control System)</a:t>
            </a:r>
          </a:p>
          <a:p>
            <a:r>
              <a:rPr lang="en-US" sz="3600">
                <a:solidFill>
                  <a:srgbClr val="FFFFFF"/>
                </a:solidFill>
              </a:rPr>
              <a:t>Continued</a:t>
            </a:r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F330EBC8-7233-D403-E38A-21B932D4096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92371" y="2625046"/>
            <a:ext cx="3735500" cy="4040008"/>
          </a:xfrm>
        </p:spPr>
        <p:txBody>
          <a:bodyPr vert="horz" lIns="0" tIns="45720" rIns="0" bIns="45720" rtlCol="0" anchor="t">
            <a:normAutofit fontScale="92500" lnSpcReduction="20000"/>
          </a:bodyPr>
          <a:lstStyle/>
          <a:p>
            <a:pPr>
              <a:buFont typeface="Wingdings" panose="020F0502020204030204" pitchFamily="34" charset="0"/>
              <a:buChar char="v"/>
            </a:pPr>
            <a:r>
              <a:rPr lang="en-US">
                <a:solidFill>
                  <a:srgbClr val="FFFFFF"/>
                </a:solidFill>
                <a:cs typeface="Calibri" panose="020F0502020204030204"/>
              </a:rPr>
              <a:t>This is an example of a PID control Panel kit that may be used for this project</a:t>
            </a:r>
            <a:endParaRPr lang="en-US">
              <a:solidFill>
                <a:srgbClr val="FFFFFF"/>
              </a:solidFill>
              <a:ea typeface="Calibri"/>
              <a:cs typeface="Calibri" panose="020F0502020204030204"/>
            </a:endParaRPr>
          </a:p>
          <a:p>
            <a:pPr>
              <a:buFont typeface="Wingdings" panose="020F0502020204030204" pitchFamily="34" charset="0"/>
              <a:buChar char="v"/>
            </a:pPr>
            <a:r>
              <a:rPr lang="en-US">
                <a:solidFill>
                  <a:srgbClr val="FFFFFF"/>
                </a:solidFill>
                <a:ea typeface="Calibri"/>
                <a:cs typeface="Calibri" panose="020F0502020204030204"/>
              </a:rPr>
              <a:t>List of materials include:</a:t>
            </a:r>
          </a:p>
          <a:p>
            <a:pPr marL="383540" lvl="1">
              <a:buFont typeface="Wingdings" panose="020F0502020204030204" pitchFamily="34" charset="0"/>
              <a:buChar char="v"/>
            </a:pPr>
            <a:r>
              <a:rPr lang="en-US" sz="2000">
                <a:solidFill>
                  <a:schemeClr val="bg1"/>
                </a:solidFill>
                <a:ea typeface="+mn-lt"/>
                <a:cs typeface="+mn-lt"/>
              </a:rPr>
              <a:t>10x8x8" Wall mount enclosure with knockouts and a set of hangers.</a:t>
            </a:r>
          </a:p>
          <a:p>
            <a:pPr marL="383540" lvl="1">
              <a:buFont typeface="Wingdings" panose="020F0502020204030204" pitchFamily="34" charset="0"/>
              <a:buChar char="v"/>
            </a:pPr>
            <a:r>
              <a:rPr lang="en-US" sz="2000">
                <a:solidFill>
                  <a:schemeClr val="bg1"/>
                </a:solidFill>
                <a:ea typeface="+mn-lt"/>
                <a:cs typeface="+mn-lt"/>
              </a:rPr>
              <a:t>Dual-line display PID controller with a built-in timer function.</a:t>
            </a:r>
          </a:p>
          <a:p>
            <a:pPr marL="383540" lvl="1">
              <a:buFont typeface="Wingdings" panose="020F0502020204030204" pitchFamily="34" charset="0"/>
              <a:buChar char="v"/>
            </a:pPr>
            <a:r>
              <a:rPr lang="en-US" sz="2000">
                <a:solidFill>
                  <a:schemeClr val="bg1"/>
                </a:solidFill>
                <a:ea typeface="+mn-lt"/>
                <a:cs typeface="+mn-lt"/>
              </a:rPr>
              <a:t>2P 25A 110V DIN Rail mounted contactor.</a:t>
            </a:r>
          </a:p>
          <a:p>
            <a:pPr marL="383540" lvl="1">
              <a:buFont typeface="Wingdings" panose="020F0502020204030204" pitchFamily="34" charset="0"/>
              <a:buChar char="v"/>
            </a:pPr>
            <a:r>
              <a:rPr lang="en-US" sz="2000">
                <a:solidFill>
                  <a:schemeClr val="bg1"/>
                </a:solidFill>
                <a:ea typeface="+mn-lt"/>
                <a:cs typeface="+mn-lt"/>
              </a:rPr>
              <a:t>Black 2P selector switch for burner ON/OFF control.</a:t>
            </a:r>
          </a:p>
          <a:p>
            <a:pPr marL="383540" lvl="1">
              <a:buFont typeface="Wingdings" panose="020F0502020204030204" pitchFamily="34" charset="0"/>
              <a:buChar char="v"/>
            </a:pPr>
            <a:r>
              <a:rPr lang="en-US" sz="2000">
                <a:solidFill>
                  <a:schemeClr val="bg1"/>
                </a:solidFill>
                <a:ea typeface="+mn-lt"/>
                <a:cs typeface="+mn-lt"/>
              </a:rPr>
              <a:t>Oven temperature probe w/ mounting screw (both sensor and cable are rated for 900 º F).</a:t>
            </a:r>
          </a:p>
          <a:p>
            <a:pPr marL="383540" lvl="1">
              <a:buFont typeface="Wingdings" panose="020F0502020204030204" pitchFamily="34" charset="0"/>
              <a:buChar char="v"/>
            </a:pPr>
            <a:endParaRPr lang="en-US">
              <a:ea typeface="+mn-lt"/>
              <a:cs typeface="+mn-lt"/>
            </a:endParaRPr>
          </a:p>
          <a:p>
            <a:pPr>
              <a:buFont typeface="Wingdings" panose="020F0502020204030204" pitchFamily="34" charset="0"/>
              <a:buChar char="v"/>
            </a:pPr>
            <a:endParaRPr lang="en-US">
              <a:solidFill>
                <a:srgbClr val="FFFFFF"/>
              </a:solidFill>
              <a:ea typeface="Calibri"/>
              <a:cs typeface="Calibri" panose="020F0502020204030204"/>
            </a:endParaRPr>
          </a:p>
        </p:txBody>
      </p:sp>
      <p:sp>
        <p:nvSpPr>
          <p:cNvPr id="34" name="Rectangle 24">
            <a:extLst>
              <a:ext uri="{FF2B5EF4-FFF2-40B4-BE49-F238E27FC236}">
                <a16:creationId xmlns:a16="http://schemas.microsoft.com/office/drawing/2014/main" id="{29C049BC-66AD-454E-982D-C9EBB75C80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90679" y="0"/>
            <a:ext cx="64008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8" name="Picture 8" descr="Graphical user interface&#10;&#10;Description automatically generated">
            <a:extLst>
              <a:ext uri="{FF2B5EF4-FFF2-40B4-BE49-F238E27FC236}">
                <a16:creationId xmlns:a16="http://schemas.microsoft.com/office/drawing/2014/main" id="{0E1E6CE3-E03D-EBB5-E765-01A97192F552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/>
          <a:srcRect t="6891" r="2" b="15586"/>
          <a:stretch/>
        </p:blipFill>
        <p:spPr>
          <a:xfrm>
            <a:off x="4812161" y="-2655"/>
            <a:ext cx="3606643" cy="3358597"/>
          </a:xfrm>
          <a:prstGeom prst="rect">
            <a:avLst/>
          </a:prstGeom>
        </p:spPr>
      </p:pic>
      <p:sp>
        <p:nvSpPr>
          <p:cNvPr id="35" name="Rectangle 26">
            <a:extLst>
              <a:ext uri="{FF2B5EF4-FFF2-40B4-BE49-F238E27FC236}">
                <a16:creationId xmlns:a16="http://schemas.microsoft.com/office/drawing/2014/main" id="{568E67DF-B8FC-4079-84A6-0A3BA25B89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576279" y="0"/>
            <a:ext cx="3610035" cy="335594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7" descr="A picture containing text, indoor, several&#10;&#10;Description automatically generated">
            <a:extLst>
              <a:ext uri="{FF2B5EF4-FFF2-40B4-BE49-F238E27FC236}">
                <a16:creationId xmlns:a16="http://schemas.microsoft.com/office/drawing/2014/main" id="{D8A332F6-D766-AE2C-973A-F7165D9040F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2017" r="2" b="23077"/>
          <a:stretch/>
        </p:blipFill>
        <p:spPr>
          <a:xfrm>
            <a:off x="4812160" y="3504904"/>
            <a:ext cx="7379840" cy="3353096"/>
          </a:xfrm>
          <a:prstGeom prst="rect">
            <a:avLst/>
          </a:prstGeom>
        </p:spPr>
      </p:pic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810EE774-73BA-5F5A-E3FE-2D0EB72D34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b="1">
                <a:solidFill>
                  <a:schemeClr val="tx1"/>
                </a:solidFill>
              </a:rPr>
              <a:t>Verina slide 7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00AD1ED-19F0-2893-CD9D-34D5AD636DE4}"/>
              </a:ext>
            </a:extLst>
          </p:cNvPr>
          <p:cNvSpPr txBox="1"/>
          <p:nvPr/>
        </p:nvSpPr>
        <p:spPr>
          <a:xfrm>
            <a:off x="8638228" y="2566737"/>
            <a:ext cx="3208420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>
                <a:ea typeface="Calibri"/>
                <a:cs typeface="Calibri"/>
              </a:rPr>
              <a:t>Figure 6 and 7: Gas oven controller kit [16]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98091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F1FBD9ED-634D-4A6C-B5FE-A2D45EC486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78A33AE-58B7-4282-8E4F-4824411525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4D4D9825-BF05-4FC7-94DE-0E7C866993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34D33442-D148-4775-BF80-91F053E571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33431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6DEAD85-0F67-C4BD-39F9-95495A8691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9194" y="735587"/>
            <a:ext cx="5127171" cy="861286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Customer Needs </a:t>
            </a:r>
          </a:p>
        </p:txBody>
      </p:sp>
      <p:pic>
        <p:nvPicPr>
          <p:cNvPr id="7" name="Picture 7" descr="A picture containing yellow, appliance&#10;&#10;Description automatically generated">
            <a:extLst>
              <a:ext uri="{FF2B5EF4-FFF2-40B4-BE49-F238E27FC236}">
                <a16:creationId xmlns:a16="http://schemas.microsoft.com/office/drawing/2014/main" id="{7E05B95C-150D-1656-1DD0-987D840C823C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745132" y="645106"/>
            <a:ext cx="5247747" cy="5247747"/>
          </a:xfrm>
          <a:prstGeom prst="rect">
            <a:avLst/>
          </a:prstGeom>
        </p:spPr>
      </p:pic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E8EF2C47-53DA-4F9F-918A-F6057C8EB8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411684" y="2086188"/>
            <a:ext cx="4748808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36B6E9-D9AF-057E-E0FF-DF95797F0DE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469193" y="1595065"/>
            <a:ext cx="5127172" cy="4159010"/>
          </a:xfrm>
        </p:spPr>
        <p:txBody>
          <a:bodyPr vert="horz" lIns="0" tIns="45720" rIns="0" bIns="45720" rtlCol="0" anchor="t">
            <a:normAutofit/>
          </a:bodyPr>
          <a:lstStyle/>
          <a:p>
            <a:pPr marL="0" indent="0">
              <a:buFont typeface="Calibri" panose="020F0502020204030204" pitchFamily="34" charset="0"/>
              <a:buNone/>
            </a:pPr>
            <a:r>
              <a:rPr lang="en-US"/>
              <a:t>After a discussion with the client these were found to be the most important customer needs</a:t>
            </a:r>
            <a:endParaRPr lang="en-US">
              <a:cs typeface="Calibri"/>
            </a:endParaRPr>
          </a:p>
          <a:p>
            <a:pPr marL="457200" indent="-457200">
              <a:buFont typeface="Calibri" panose="020F0502020204030204" pitchFamily="34" charset="0"/>
              <a:buAutoNum type="arabicPeriod"/>
            </a:pPr>
            <a:r>
              <a:rPr lang="en-US"/>
              <a:t>Propane fueled heater</a:t>
            </a:r>
            <a:endParaRPr lang="en-US">
              <a:cs typeface="Calibri"/>
            </a:endParaRPr>
          </a:p>
          <a:p>
            <a:pPr marL="457200" indent="-457200">
              <a:buFont typeface="Calibri" panose="020F0502020204030204" pitchFamily="34" charset="0"/>
              <a:buAutoNum type="arabicPeriod"/>
            </a:pPr>
            <a:r>
              <a:rPr lang="en-US"/>
              <a:t>Control system for the heater</a:t>
            </a:r>
            <a:endParaRPr lang="en-US">
              <a:cs typeface="Calibri"/>
            </a:endParaRPr>
          </a:p>
          <a:p>
            <a:pPr marL="457200" indent="-457200">
              <a:buFont typeface="Calibri" panose="020F0502020204030204" pitchFamily="34" charset="0"/>
              <a:buAutoNum type="arabicPeriod"/>
            </a:pPr>
            <a:r>
              <a:rPr lang="en-US"/>
              <a:t>Retractable rack system</a:t>
            </a:r>
            <a:endParaRPr lang="en-US">
              <a:cs typeface="Calibri"/>
            </a:endParaRPr>
          </a:p>
          <a:p>
            <a:pPr marL="457200" indent="-457200">
              <a:buFont typeface="Calibri" panose="020F0502020204030204" pitchFamily="34" charset="0"/>
              <a:buAutoNum type="arabicPeriod"/>
            </a:pPr>
            <a:r>
              <a:rPr lang="en-US"/>
              <a:t>Withstand 500 degrees F</a:t>
            </a:r>
            <a:endParaRPr lang="en-US">
              <a:cs typeface="Calibri"/>
            </a:endParaRPr>
          </a:p>
          <a:p>
            <a:pPr marL="457200" indent="-457200">
              <a:buFont typeface="Calibri" panose="020F0502020204030204" pitchFamily="34" charset="0"/>
              <a:buAutoNum type="arabicPeriod"/>
            </a:pPr>
            <a:r>
              <a:rPr lang="en-US"/>
              <a:t>Dimensions/Size</a:t>
            </a:r>
            <a:endParaRPr lang="en-US">
              <a:cs typeface="Calibri"/>
            </a:endParaRPr>
          </a:p>
          <a:p>
            <a:pPr marL="457200" indent="-457200">
              <a:buFont typeface="Calibri" panose="020F0502020204030204" pitchFamily="34" charset="0"/>
              <a:buAutoNum type="arabicPeriod"/>
            </a:pPr>
            <a:r>
              <a:rPr lang="en-US"/>
              <a:t>Portability</a:t>
            </a:r>
            <a:endParaRPr lang="en-US">
              <a:cs typeface="Calibri"/>
            </a:endParaRPr>
          </a:p>
          <a:p>
            <a:pPr marL="457200" indent="-457200">
              <a:buFont typeface="Calibri" panose="020F0502020204030204" pitchFamily="34" charset="0"/>
              <a:buAutoNum type="arabicPeriod"/>
            </a:pPr>
            <a:r>
              <a:rPr lang="en-US"/>
              <a:t>Weather Resistant</a:t>
            </a:r>
            <a:endParaRPr lang="en-US">
              <a:cs typeface="Calibri"/>
            </a:endParaRPr>
          </a:p>
          <a:p>
            <a:pPr marL="457200" indent="-457200">
              <a:buFont typeface="Calibri" panose="020F0502020204030204" pitchFamily="34" charset="0"/>
              <a:buAutoNum type="arabicPeriod"/>
            </a:pPr>
            <a:endParaRPr lang="en-US" sz="1700"/>
          </a:p>
          <a:p>
            <a:pPr marL="457200" indent="-457200">
              <a:buFont typeface="Calibri" panose="020F0502020204030204" pitchFamily="34" charset="0"/>
              <a:buAutoNum type="arabicPeriod"/>
            </a:pPr>
            <a:endParaRPr lang="en-US" sz="170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BD5E068D-E677-4E1B-8CE2-8CE1826A1D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F9AD6E12-8A58-4D86-AACD-D58C4B2566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6AB3EDE-A592-67FA-2B69-1B790D5427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b="1">
                <a:solidFill>
                  <a:schemeClr val="tx1"/>
                </a:solidFill>
              </a:rPr>
              <a:t>Verina slide 8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49036CC-CBAE-AEEC-6542-320F46C0CF71}"/>
              </a:ext>
            </a:extLst>
          </p:cNvPr>
          <p:cNvSpPr txBox="1"/>
          <p:nvPr/>
        </p:nvSpPr>
        <p:spPr>
          <a:xfrm>
            <a:off x="935789" y="6038070"/>
            <a:ext cx="4857192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>
                <a:ea typeface="Calibri"/>
                <a:cs typeface="Calibri"/>
              </a:rPr>
              <a:t>Figure 8: Propane forced air torpedo heater [17]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4257761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t">
  <a:themeElements>
    <a:clrScheme name="Retrospect">
      <a:dk1>
        <a:srgbClr val="000000"/>
      </a:dk1>
      <a:lt1>
        <a:srgbClr val="FFFFFF"/>
      </a:lt1>
      <a:dk2>
        <a:srgbClr val="46464A"/>
      </a:dk2>
      <a:lt2>
        <a:srgbClr val="D1D9E1"/>
      </a:lt2>
      <a:accent1>
        <a:srgbClr val="6F6F74"/>
      </a:accent1>
      <a:accent2>
        <a:srgbClr val="A7B789"/>
      </a:accent2>
      <a:accent3>
        <a:srgbClr val="BEAE98"/>
      </a:accent3>
      <a:accent4>
        <a:srgbClr val="92A9B9"/>
      </a:accent4>
      <a:accent5>
        <a:srgbClr val="9C8265"/>
      </a:accent5>
      <a:accent6>
        <a:srgbClr val="8D6974"/>
      </a:accent6>
      <a:hlink>
        <a:srgbClr val="67AABF"/>
      </a:hlink>
      <a:folHlink>
        <a:srgbClr val="B1B5AB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BAB94BD4-5D6D-4148-AB57-A4CCF1FD4E0C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de0e2f29-9ab1-442f-b19a-fe168afbca2c" xsi:nil="true"/>
    <lcf76f155ced4ddcb4097134ff3c332f xmlns="3c3bb71c-808d-4ae9-9dfb-6dbb2c32ddd3">
      <Terms xmlns="http://schemas.microsoft.com/office/infopath/2007/PartnerControls"/>
    </lcf76f155ced4ddcb4097134ff3c332f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E9CE9EF162B7243984D0EBF149F2527" ma:contentTypeVersion="8" ma:contentTypeDescription="Create a new document." ma:contentTypeScope="" ma:versionID="b2d8780e34743f39faea2fcdb126fd07">
  <xsd:schema xmlns:xsd="http://www.w3.org/2001/XMLSchema" xmlns:xs="http://www.w3.org/2001/XMLSchema" xmlns:p="http://schemas.microsoft.com/office/2006/metadata/properties" xmlns:ns2="3c3bb71c-808d-4ae9-9dfb-6dbb2c32ddd3" xmlns:ns3="de0e2f29-9ab1-442f-b19a-fe168afbca2c" targetNamespace="http://schemas.microsoft.com/office/2006/metadata/properties" ma:root="true" ma:fieldsID="44ca076ec50db8debea0c097556a4d5d" ns2:_="" ns3:_="">
    <xsd:import namespace="3c3bb71c-808d-4ae9-9dfb-6dbb2c32ddd3"/>
    <xsd:import namespace="de0e2f29-9ab1-442f-b19a-fe168afbca2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c3bb71c-808d-4ae9-9dfb-6dbb2c32ddd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11" nillable="true" ma:taxonomy="true" ma:internalName="lcf76f155ced4ddcb4097134ff3c332f" ma:taxonomyFieldName="MediaServiceImageTags" ma:displayName="Image Tags" ma:readOnly="false" ma:fieldId="{5cf76f15-5ced-4ddc-b409-7134ff3c332f}" ma:taxonomyMulti="true" ma:sspId="8ab86591-d70f-4a96-900c-bfbe5e6a3186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e0e2f29-9ab1-442f-b19a-fe168afbca2c" elementFormDefault="qualified">
    <xsd:import namespace="http://schemas.microsoft.com/office/2006/documentManagement/types"/>
    <xsd:import namespace="http://schemas.microsoft.com/office/infopath/2007/PartnerControls"/>
    <xsd:element name="TaxCatchAll" ma:index="12" nillable="true" ma:displayName="Taxonomy Catch All Column" ma:hidden="true" ma:list="{220e128e-b24d-4f5b-8c39-0ebb72f5438a}" ma:internalName="TaxCatchAll" ma:showField="CatchAllData" ma:web="de0e2f29-9ab1-442f-b19a-fe168afbca2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98C38251-11E6-41F0-802F-CE7CCF5D9EA9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6BA9F25E-E9FF-482C-8334-CDB12E325CCA}">
  <ds:schemaRefs>
    <ds:schemaRef ds:uri="3c3bb71c-808d-4ae9-9dfb-6dbb2c32ddd3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  <ds:schemaRef ds:uri="de0e2f29-9ab1-442f-b19a-fe168afbca2c"/>
  </ds:schemaRefs>
</ds:datastoreItem>
</file>

<file path=customXml/itemProps3.xml><?xml version="1.0" encoding="utf-8"?>
<ds:datastoreItem xmlns:ds="http://schemas.openxmlformats.org/officeDocument/2006/customXml" ds:itemID="{53F0056F-5CF7-452A-8D57-43EAE7D376C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c3bb71c-808d-4ae9-9dfb-6dbb2c32ddd3"/>
    <ds:schemaRef ds:uri="de0e2f29-9ab1-442f-b19a-fe168afbca2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Application>Microsoft Office PowerPoint</Application>
  <PresentationFormat>Widescreen</PresentationFormat>
  <Slides>15</Slides>
  <Notes>3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Retrospect</vt:lpstr>
      <vt:lpstr>Powder Coating Oven</vt:lpstr>
      <vt:lpstr>Project Description </vt:lpstr>
      <vt:lpstr>Background </vt:lpstr>
      <vt:lpstr>Benchmarking </vt:lpstr>
      <vt:lpstr>Literature Review (Structure)</vt:lpstr>
      <vt:lpstr>Literature Review (Heater) </vt:lpstr>
      <vt:lpstr>Literature Review (Control System)</vt:lpstr>
      <vt:lpstr>Literature Review (Control System) Continued</vt:lpstr>
      <vt:lpstr>Customer Needs </vt:lpstr>
      <vt:lpstr>Engineering Requirements </vt:lpstr>
      <vt:lpstr>QFD</vt:lpstr>
      <vt:lpstr>Schedule</vt:lpstr>
      <vt:lpstr>Budget</vt:lpstr>
      <vt:lpstr>References</vt:lpstr>
      <vt:lpstr>References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revision>8</cp:revision>
  <dcterms:created xsi:type="dcterms:W3CDTF">2013-07-15T20:26:40Z</dcterms:created>
  <dcterms:modified xsi:type="dcterms:W3CDTF">2023-10-12T00:05:45Z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0x010100BE9CE9EF162B7243984D0EBF149F2527</vt:lpwstr>
  </property>
</Properties>
</file>